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9" r:id="rId1"/>
    <p:sldMasterId id="2147483721" r:id="rId2"/>
    <p:sldMasterId id="2147483733" r:id="rId3"/>
    <p:sldMasterId id="2147483745" r:id="rId4"/>
  </p:sldMasterIdLst>
  <p:notesMasterIdLst>
    <p:notesMasterId r:id="rId33"/>
  </p:notesMasterIdLst>
  <p:handoutMasterIdLst>
    <p:handoutMasterId r:id="rId34"/>
  </p:handoutMasterIdLst>
  <p:sldIdLst>
    <p:sldId id="276" r:id="rId5"/>
    <p:sldId id="718" r:id="rId6"/>
    <p:sldId id="716" r:id="rId7"/>
    <p:sldId id="715" r:id="rId8"/>
    <p:sldId id="720" r:id="rId9"/>
    <p:sldId id="721" r:id="rId10"/>
    <p:sldId id="722" r:id="rId11"/>
    <p:sldId id="723" r:id="rId12"/>
    <p:sldId id="724" r:id="rId13"/>
    <p:sldId id="725" r:id="rId14"/>
    <p:sldId id="726" r:id="rId15"/>
    <p:sldId id="727" r:id="rId16"/>
    <p:sldId id="728" r:id="rId17"/>
    <p:sldId id="729" r:id="rId18"/>
    <p:sldId id="730" r:id="rId19"/>
    <p:sldId id="731" r:id="rId20"/>
    <p:sldId id="741" r:id="rId21"/>
    <p:sldId id="742" r:id="rId22"/>
    <p:sldId id="743" r:id="rId23"/>
    <p:sldId id="744" r:id="rId24"/>
    <p:sldId id="745" r:id="rId25"/>
    <p:sldId id="746" r:id="rId26"/>
    <p:sldId id="747" r:id="rId27"/>
    <p:sldId id="748" r:id="rId28"/>
    <p:sldId id="749" r:id="rId29"/>
    <p:sldId id="750" r:id="rId30"/>
    <p:sldId id="751" r:id="rId31"/>
    <p:sldId id="717" r:id="rId32"/>
  </p:sldIdLst>
  <p:sldSz cx="12188825" cy="6858000"/>
  <p:notesSz cx="7077075" cy="9004300"/>
  <p:defaultTextStyle>
    <a:defPPr>
      <a:defRPr lang="en-US"/>
    </a:defPPr>
    <a:lvl1pPr marL="0" algn="l" defTabSz="1217830" rtl="0" eaLnBrk="1" latinLnBrk="0" hangingPunct="1">
      <a:defRPr sz="2400" kern="1200">
        <a:solidFill>
          <a:schemeClr val="tx1"/>
        </a:solidFill>
        <a:latin typeface="+mn-lt"/>
        <a:ea typeface="+mn-ea"/>
        <a:cs typeface="+mn-cs"/>
      </a:defRPr>
    </a:lvl1pPr>
    <a:lvl2pPr marL="608915" algn="l" defTabSz="1217830" rtl="0" eaLnBrk="1" latinLnBrk="0" hangingPunct="1">
      <a:defRPr sz="2400" kern="1200">
        <a:solidFill>
          <a:schemeClr val="tx1"/>
        </a:solidFill>
        <a:latin typeface="+mn-lt"/>
        <a:ea typeface="+mn-ea"/>
        <a:cs typeface="+mn-cs"/>
      </a:defRPr>
    </a:lvl2pPr>
    <a:lvl3pPr marL="1217830" algn="l" defTabSz="1217830" rtl="0" eaLnBrk="1" latinLnBrk="0" hangingPunct="1">
      <a:defRPr sz="2400" kern="1200">
        <a:solidFill>
          <a:schemeClr val="tx1"/>
        </a:solidFill>
        <a:latin typeface="+mn-lt"/>
        <a:ea typeface="+mn-ea"/>
        <a:cs typeface="+mn-cs"/>
      </a:defRPr>
    </a:lvl3pPr>
    <a:lvl4pPr marL="1826744" algn="l" defTabSz="1217830" rtl="0" eaLnBrk="1" latinLnBrk="0" hangingPunct="1">
      <a:defRPr sz="2400" kern="1200">
        <a:solidFill>
          <a:schemeClr val="tx1"/>
        </a:solidFill>
        <a:latin typeface="+mn-lt"/>
        <a:ea typeface="+mn-ea"/>
        <a:cs typeface="+mn-cs"/>
      </a:defRPr>
    </a:lvl4pPr>
    <a:lvl5pPr marL="2435659" algn="l" defTabSz="1217830" rtl="0" eaLnBrk="1" latinLnBrk="0" hangingPunct="1">
      <a:defRPr sz="2400" kern="1200">
        <a:solidFill>
          <a:schemeClr val="tx1"/>
        </a:solidFill>
        <a:latin typeface="+mn-lt"/>
        <a:ea typeface="+mn-ea"/>
        <a:cs typeface="+mn-cs"/>
      </a:defRPr>
    </a:lvl5pPr>
    <a:lvl6pPr marL="3044574" algn="l" defTabSz="1217830" rtl="0" eaLnBrk="1" latinLnBrk="0" hangingPunct="1">
      <a:defRPr sz="2400" kern="1200">
        <a:solidFill>
          <a:schemeClr val="tx1"/>
        </a:solidFill>
        <a:latin typeface="+mn-lt"/>
        <a:ea typeface="+mn-ea"/>
        <a:cs typeface="+mn-cs"/>
      </a:defRPr>
    </a:lvl6pPr>
    <a:lvl7pPr marL="3653489" algn="l" defTabSz="1217830" rtl="0" eaLnBrk="1" latinLnBrk="0" hangingPunct="1">
      <a:defRPr sz="2400" kern="1200">
        <a:solidFill>
          <a:schemeClr val="tx1"/>
        </a:solidFill>
        <a:latin typeface="+mn-lt"/>
        <a:ea typeface="+mn-ea"/>
        <a:cs typeface="+mn-cs"/>
      </a:defRPr>
    </a:lvl7pPr>
    <a:lvl8pPr marL="4262402" algn="l" defTabSz="1217830" rtl="0" eaLnBrk="1" latinLnBrk="0" hangingPunct="1">
      <a:defRPr sz="2400" kern="1200">
        <a:solidFill>
          <a:schemeClr val="tx1"/>
        </a:solidFill>
        <a:latin typeface="+mn-lt"/>
        <a:ea typeface="+mn-ea"/>
        <a:cs typeface="+mn-cs"/>
      </a:defRPr>
    </a:lvl8pPr>
    <a:lvl9pPr marL="4871318" algn="l" defTabSz="1217830" rtl="0" eaLnBrk="1" latinLnBrk="0" hangingPunct="1">
      <a:defRPr sz="2400" kern="1200">
        <a:solidFill>
          <a:schemeClr val="tx1"/>
        </a:solidFill>
        <a:latin typeface="+mn-lt"/>
        <a:ea typeface="+mn-ea"/>
        <a:cs typeface="+mn-cs"/>
      </a:defRPr>
    </a:lvl9pPr>
  </p:defaultTextStyle>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43" autoAdjust="0"/>
    <p:restoredTop sz="74291" autoAdjust="0"/>
  </p:normalViewPr>
  <p:slideViewPr>
    <p:cSldViewPr>
      <p:cViewPr>
        <p:scale>
          <a:sx n="70" d="100"/>
          <a:sy n="70" d="100"/>
        </p:scale>
        <p:origin x="456" y="-58"/>
      </p:cViewPr>
      <p:guideLst>
        <p:guide orient="horz" pos="2160"/>
        <p:guide pos="3839"/>
      </p:guideLst>
    </p:cSldViewPr>
  </p:slideViewPr>
  <p:notesTextViewPr>
    <p:cViewPr>
      <p:scale>
        <a:sx n="1" d="1"/>
        <a:sy n="1" d="1"/>
      </p:scale>
      <p:origin x="0" y="0"/>
    </p:cViewPr>
  </p:notesTextViewPr>
  <p:sorterViewPr>
    <p:cViewPr>
      <p:scale>
        <a:sx n="50" d="100"/>
        <a:sy n="50" d="100"/>
      </p:scale>
      <p:origin x="0" y="210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svg"/><Relationship Id="rId1" Type="http://schemas.openxmlformats.org/officeDocument/2006/relationships/image" Target="../media/image31.png"/><Relationship Id="rId6" Type="http://schemas.openxmlformats.org/officeDocument/2006/relationships/image" Target="../media/image12.svg"/><Relationship Id="rId5" Type="http://schemas.openxmlformats.org/officeDocument/2006/relationships/image" Target="../media/image33.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7.svg"/><Relationship Id="rId1" Type="http://schemas.openxmlformats.org/officeDocument/2006/relationships/image" Target="../media/image37.png"/><Relationship Id="rId6" Type="http://schemas.openxmlformats.org/officeDocument/2006/relationships/image" Target="../media/image21.svg"/><Relationship Id="rId5" Type="http://schemas.openxmlformats.org/officeDocument/2006/relationships/image" Target="../media/image39.pn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svg"/><Relationship Id="rId1" Type="http://schemas.openxmlformats.org/officeDocument/2006/relationships/image" Target="../media/image31.png"/><Relationship Id="rId6" Type="http://schemas.openxmlformats.org/officeDocument/2006/relationships/image" Target="../media/image12.svg"/><Relationship Id="rId5" Type="http://schemas.openxmlformats.org/officeDocument/2006/relationships/image" Target="../media/image33.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7.svg"/><Relationship Id="rId1" Type="http://schemas.openxmlformats.org/officeDocument/2006/relationships/image" Target="../media/image37.png"/><Relationship Id="rId6" Type="http://schemas.openxmlformats.org/officeDocument/2006/relationships/image" Target="../media/image21.svg"/><Relationship Id="rId5" Type="http://schemas.openxmlformats.org/officeDocument/2006/relationships/image" Target="../media/image39.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162BD4-173B-43F5-AC39-837ADF11E2F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B7DEFC0-9344-467E-927A-A9A1451EDFB6}">
      <dgm:prSet/>
      <dgm:spPr/>
      <dgm:t>
        <a:bodyPr/>
        <a:lstStyle/>
        <a:p>
          <a:pPr>
            <a:lnSpc>
              <a:spcPct val="100000"/>
            </a:lnSpc>
          </a:pPr>
          <a:r>
            <a:rPr lang="en-US"/>
            <a:t>Clear, quantifiable goals for phaseout of PFAS</a:t>
          </a:r>
        </a:p>
      </dgm:t>
    </dgm:pt>
    <dgm:pt modelId="{AF3F11BE-0AE4-4223-BB09-7E97AE64502B}" type="parTrans" cxnId="{20B9AA2E-3E5A-454F-927A-69EB00ACB97C}">
      <dgm:prSet/>
      <dgm:spPr/>
      <dgm:t>
        <a:bodyPr/>
        <a:lstStyle/>
        <a:p>
          <a:endParaRPr lang="en-US"/>
        </a:p>
      </dgm:t>
    </dgm:pt>
    <dgm:pt modelId="{569710B7-8BDA-4540-A20B-62FEAEB0B3D8}" type="sibTrans" cxnId="{20B9AA2E-3E5A-454F-927A-69EB00ACB97C}">
      <dgm:prSet/>
      <dgm:spPr/>
      <dgm:t>
        <a:bodyPr/>
        <a:lstStyle/>
        <a:p>
          <a:endParaRPr lang="en-US"/>
        </a:p>
      </dgm:t>
    </dgm:pt>
    <dgm:pt modelId="{EF4E336F-980A-4C2E-8F7A-B2E2DD541CAC}">
      <dgm:prSet/>
      <dgm:spPr/>
      <dgm:t>
        <a:bodyPr/>
        <a:lstStyle/>
        <a:p>
          <a:pPr>
            <a:lnSpc>
              <a:spcPct val="100000"/>
            </a:lnSpc>
          </a:pPr>
          <a:r>
            <a:rPr lang="en-US"/>
            <a:t>Timelines for phaseout</a:t>
          </a:r>
        </a:p>
      </dgm:t>
    </dgm:pt>
    <dgm:pt modelId="{A7EC03B4-672D-464C-ABE6-29BAE976DD1F}" type="parTrans" cxnId="{097E2E78-08EA-462A-9159-FFC9B93540DD}">
      <dgm:prSet/>
      <dgm:spPr/>
      <dgm:t>
        <a:bodyPr/>
        <a:lstStyle/>
        <a:p>
          <a:endParaRPr lang="en-US"/>
        </a:p>
      </dgm:t>
    </dgm:pt>
    <dgm:pt modelId="{EC53F5D6-2406-435F-A76A-FA2877E9ED96}" type="sibTrans" cxnId="{097E2E78-08EA-462A-9159-FFC9B93540DD}">
      <dgm:prSet/>
      <dgm:spPr/>
      <dgm:t>
        <a:bodyPr/>
        <a:lstStyle/>
        <a:p>
          <a:endParaRPr lang="en-US"/>
        </a:p>
      </dgm:t>
    </dgm:pt>
    <dgm:pt modelId="{26C34B12-13A7-42C2-8C72-CAC5E4C1F29A}">
      <dgm:prSet/>
      <dgm:spPr/>
      <dgm:t>
        <a:bodyPr/>
        <a:lstStyle/>
        <a:p>
          <a:pPr>
            <a:lnSpc>
              <a:spcPct val="100000"/>
            </a:lnSpc>
          </a:pPr>
          <a:r>
            <a:rPr lang="en-US"/>
            <a:t>Plan to clearly communicate to suppliers and address PFAS in materials</a:t>
          </a:r>
        </a:p>
      </dgm:t>
    </dgm:pt>
    <dgm:pt modelId="{AD8594C6-C9B1-4B6E-8962-8C6E884CED98}" type="parTrans" cxnId="{7AB3C3F4-E2B6-46AF-A79A-4DFF1BCBC9BC}">
      <dgm:prSet/>
      <dgm:spPr/>
      <dgm:t>
        <a:bodyPr/>
        <a:lstStyle/>
        <a:p>
          <a:endParaRPr lang="en-US"/>
        </a:p>
      </dgm:t>
    </dgm:pt>
    <dgm:pt modelId="{1AA300C5-0C3B-4A8A-BD58-9EB60771C08C}" type="sibTrans" cxnId="{7AB3C3F4-E2B6-46AF-A79A-4DFF1BCBC9BC}">
      <dgm:prSet/>
      <dgm:spPr/>
      <dgm:t>
        <a:bodyPr/>
        <a:lstStyle/>
        <a:p>
          <a:endParaRPr lang="en-US"/>
        </a:p>
      </dgm:t>
    </dgm:pt>
    <dgm:pt modelId="{F0D0BB06-599A-46A5-AEA2-22031A902559}" type="pres">
      <dgm:prSet presAssocID="{EA162BD4-173B-43F5-AC39-837ADF11E2F0}" presName="root" presStyleCnt="0">
        <dgm:presLayoutVars>
          <dgm:dir/>
          <dgm:resizeHandles val="exact"/>
        </dgm:presLayoutVars>
      </dgm:prSet>
      <dgm:spPr/>
      <dgm:t>
        <a:bodyPr/>
        <a:lstStyle/>
        <a:p>
          <a:endParaRPr lang="en-US"/>
        </a:p>
      </dgm:t>
    </dgm:pt>
    <dgm:pt modelId="{F5828CDF-FEC9-4471-93B6-0C679F726B28}" type="pres">
      <dgm:prSet presAssocID="{8B7DEFC0-9344-467E-927A-A9A1451EDFB6}" presName="compNode" presStyleCnt="0"/>
      <dgm:spPr/>
    </dgm:pt>
    <dgm:pt modelId="{EBBC108D-8C90-4908-BA39-927B35B56004}" type="pres">
      <dgm:prSet presAssocID="{8B7DEFC0-9344-467E-927A-A9A1451EDFB6}" presName="bgRect" presStyleLbl="bgShp" presStyleIdx="0" presStyleCnt="3"/>
      <dgm:spPr/>
    </dgm:pt>
    <dgm:pt modelId="{ADBA11DE-FCBB-4A1F-A0A4-E16BB6D39ADC}" type="pres">
      <dgm:prSet presAssocID="{8B7DEFC0-9344-467E-927A-A9A1451EDFB6}"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Bullseye"/>
        </a:ext>
      </dgm:extLst>
    </dgm:pt>
    <dgm:pt modelId="{7084E7B7-FEC2-4388-AF3E-D86857FD588C}" type="pres">
      <dgm:prSet presAssocID="{8B7DEFC0-9344-467E-927A-A9A1451EDFB6}" presName="spaceRect" presStyleCnt="0"/>
      <dgm:spPr/>
    </dgm:pt>
    <dgm:pt modelId="{597C21D8-A3F3-4DE4-9D7A-E5518EEFE4AE}" type="pres">
      <dgm:prSet presAssocID="{8B7DEFC0-9344-467E-927A-A9A1451EDFB6}" presName="parTx" presStyleLbl="revTx" presStyleIdx="0" presStyleCnt="3">
        <dgm:presLayoutVars>
          <dgm:chMax val="0"/>
          <dgm:chPref val="0"/>
        </dgm:presLayoutVars>
      </dgm:prSet>
      <dgm:spPr/>
      <dgm:t>
        <a:bodyPr/>
        <a:lstStyle/>
        <a:p>
          <a:endParaRPr lang="en-US"/>
        </a:p>
      </dgm:t>
    </dgm:pt>
    <dgm:pt modelId="{EC1543A1-92C8-49C8-BCD1-03065CA8022D}" type="pres">
      <dgm:prSet presAssocID="{569710B7-8BDA-4540-A20B-62FEAEB0B3D8}" presName="sibTrans" presStyleCnt="0"/>
      <dgm:spPr/>
    </dgm:pt>
    <dgm:pt modelId="{C5E4DF2C-72A7-4DF6-BF74-DCFD6C1B3D0C}" type="pres">
      <dgm:prSet presAssocID="{EF4E336F-980A-4C2E-8F7A-B2E2DD541CAC}" presName="compNode" presStyleCnt="0"/>
      <dgm:spPr/>
    </dgm:pt>
    <dgm:pt modelId="{BE3FD46E-747F-4430-BB7E-DC9F102D8B1C}" type="pres">
      <dgm:prSet presAssocID="{EF4E336F-980A-4C2E-8F7A-B2E2DD541CAC}" presName="bgRect" presStyleLbl="bgShp" presStyleIdx="1" presStyleCnt="3"/>
      <dgm:spPr/>
    </dgm:pt>
    <dgm:pt modelId="{CDDFED85-19A4-4B24-906B-457DFEFF5C6C}" type="pres">
      <dgm:prSet presAssocID="{EF4E336F-980A-4C2E-8F7A-B2E2DD541CAC}"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Daily Calendar"/>
        </a:ext>
      </dgm:extLst>
    </dgm:pt>
    <dgm:pt modelId="{6E08901A-174B-4CA1-8F19-8264EEF55FA0}" type="pres">
      <dgm:prSet presAssocID="{EF4E336F-980A-4C2E-8F7A-B2E2DD541CAC}" presName="spaceRect" presStyleCnt="0"/>
      <dgm:spPr/>
    </dgm:pt>
    <dgm:pt modelId="{0CB0A600-9171-4C87-B87F-5123C34D7DE0}" type="pres">
      <dgm:prSet presAssocID="{EF4E336F-980A-4C2E-8F7A-B2E2DD541CAC}" presName="parTx" presStyleLbl="revTx" presStyleIdx="1" presStyleCnt="3">
        <dgm:presLayoutVars>
          <dgm:chMax val="0"/>
          <dgm:chPref val="0"/>
        </dgm:presLayoutVars>
      </dgm:prSet>
      <dgm:spPr/>
      <dgm:t>
        <a:bodyPr/>
        <a:lstStyle/>
        <a:p>
          <a:endParaRPr lang="en-US"/>
        </a:p>
      </dgm:t>
    </dgm:pt>
    <dgm:pt modelId="{B965444F-0AF5-4F0F-A01E-03124322054E}" type="pres">
      <dgm:prSet presAssocID="{EC53F5D6-2406-435F-A76A-FA2877E9ED96}" presName="sibTrans" presStyleCnt="0"/>
      <dgm:spPr/>
    </dgm:pt>
    <dgm:pt modelId="{97D8C96E-9DA0-4744-8E3E-3B4003C51CA1}" type="pres">
      <dgm:prSet presAssocID="{26C34B12-13A7-42C2-8C72-CAC5E4C1F29A}" presName="compNode" presStyleCnt="0"/>
      <dgm:spPr/>
    </dgm:pt>
    <dgm:pt modelId="{1EFD6AED-50D8-47CA-B9B4-87F7ABDF8D91}" type="pres">
      <dgm:prSet presAssocID="{26C34B12-13A7-42C2-8C72-CAC5E4C1F29A}" presName="bgRect" presStyleLbl="bgShp" presStyleIdx="2" presStyleCnt="3"/>
      <dgm:spPr/>
    </dgm:pt>
    <dgm:pt modelId="{F2BCDBD3-7C8A-4A45-B446-4132707EB1DB}" type="pres">
      <dgm:prSet presAssocID="{26C34B12-13A7-42C2-8C72-CAC5E4C1F29A}"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Chat"/>
        </a:ext>
      </dgm:extLst>
    </dgm:pt>
    <dgm:pt modelId="{B5A6103A-039C-4240-B04D-1B4847E6FFF1}" type="pres">
      <dgm:prSet presAssocID="{26C34B12-13A7-42C2-8C72-CAC5E4C1F29A}" presName="spaceRect" presStyleCnt="0"/>
      <dgm:spPr/>
    </dgm:pt>
    <dgm:pt modelId="{71DD1D2E-7D74-4074-A9E4-76903061916B}" type="pres">
      <dgm:prSet presAssocID="{26C34B12-13A7-42C2-8C72-CAC5E4C1F29A}" presName="parTx" presStyleLbl="revTx" presStyleIdx="2" presStyleCnt="3">
        <dgm:presLayoutVars>
          <dgm:chMax val="0"/>
          <dgm:chPref val="0"/>
        </dgm:presLayoutVars>
      </dgm:prSet>
      <dgm:spPr/>
      <dgm:t>
        <a:bodyPr/>
        <a:lstStyle/>
        <a:p>
          <a:endParaRPr lang="en-US"/>
        </a:p>
      </dgm:t>
    </dgm:pt>
  </dgm:ptLst>
  <dgm:cxnLst>
    <dgm:cxn modelId="{E5418F98-7084-4FAC-ABBE-4FE5ADCC2047}" type="presOf" srcId="{EF4E336F-980A-4C2E-8F7A-B2E2DD541CAC}" destId="{0CB0A600-9171-4C87-B87F-5123C34D7DE0}" srcOrd="0" destOrd="0" presId="urn:microsoft.com/office/officeart/2018/2/layout/IconVerticalSolidList"/>
    <dgm:cxn modelId="{7CCCC0E6-CFF8-495B-BAA6-99948905FCC7}" type="presOf" srcId="{26C34B12-13A7-42C2-8C72-CAC5E4C1F29A}" destId="{71DD1D2E-7D74-4074-A9E4-76903061916B}" srcOrd="0" destOrd="0" presId="urn:microsoft.com/office/officeart/2018/2/layout/IconVerticalSolidList"/>
    <dgm:cxn modelId="{31136715-CA51-4FF0-99BF-485B7B85EF7C}" type="presOf" srcId="{8B7DEFC0-9344-467E-927A-A9A1451EDFB6}" destId="{597C21D8-A3F3-4DE4-9D7A-E5518EEFE4AE}" srcOrd="0" destOrd="0" presId="urn:microsoft.com/office/officeart/2018/2/layout/IconVerticalSolidList"/>
    <dgm:cxn modelId="{20B9AA2E-3E5A-454F-927A-69EB00ACB97C}" srcId="{EA162BD4-173B-43F5-AC39-837ADF11E2F0}" destId="{8B7DEFC0-9344-467E-927A-A9A1451EDFB6}" srcOrd="0" destOrd="0" parTransId="{AF3F11BE-0AE4-4223-BB09-7E97AE64502B}" sibTransId="{569710B7-8BDA-4540-A20B-62FEAEB0B3D8}"/>
    <dgm:cxn modelId="{7AB3C3F4-E2B6-46AF-A79A-4DFF1BCBC9BC}" srcId="{EA162BD4-173B-43F5-AC39-837ADF11E2F0}" destId="{26C34B12-13A7-42C2-8C72-CAC5E4C1F29A}" srcOrd="2" destOrd="0" parTransId="{AD8594C6-C9B1-4B6E-8962-8C6E884CED98}" sibTransId="{1AA300C5-0C3B-4A8A-BD58-9EB60771C08C}"/>
    <dgm:cxn modelId="{4C5C8840-9A9D-4F7C-BAE1-CE39D6B5A796}" type="presOf" srcId="{EA162BD4-173B-43F5-AC39-837ADF11E2F0}" destId="{F0D0BB06-599A-46A5-AEA2-22031A902559}" srcOrd="0" destOrd="0" presId="urn:microsoft.com/office/officeart/2018/2/layout/IconVerticalSolidList"/>
    <dgm:cxn modelId="{097E2E78-08EA-462A-9159-FFC9B93540DD}" srcId="{EA162BD4-173B-43F5-AC39-837ADF11E2F0}" destId="{EF4E336F-980A-4C2E-8F7A-B2E2DD541CAC}" srcOrd="1" destOrd="0" parTransId="{A7EC03B4-672D-464C-ABE6-29BAE976DD1F}" sibTransId="{EC53F5D6-2406-435F-A76A-FA2877E9ED96}"/>
    <dgm:cxn modelId="{AD26F69F-8332-4DFD-B766-B829036C660D}" type="presParOf" srcId="{F0D0BB06-599A-46A5-AEA2-22031A902559}" destId="{F5828CDF-FEC9-4471-93B6-0C679F726B28}" srcOrd="0" destOrd="0" presId="urn:microsoft.com/office/officeart/2018/2/layout/IconVerticalSolidList"/>
    <dgm:cxn modelId="{7EDE3715-5EFB-4946-B87B-1C3EBCED1556}" type="presParOf" srcId="{F5828CDF-FEC9-4471-93B6-0C679F726B28}" destId="{EBBC108D-8C90-4908-BA39-927B35B56004}" srcOrd="0" destOrd="0" presId="urn:microsoft.com/office/officeart/2018/2/layout/IconVerticalSolidList"/>
    <dgm:cxn modelId="{F4F698D7-7256-4048-849D-20686FCACA5E}" type="presParOf" srcId="{F5828CDF-FEC9-4471-93B6-0C679F726B28}" destId="{ADBA11DE-FCBB-4A1F-A0A4-E16BB6D39ADC}" srcOrd="1" destOrd="0" presId="urn:microsoft.com/office/officeart/2018/2/layout/IconVerticalSolidList"/>
    <dgm:cxn modelId="{4CDE7E0C-7228-4982-AC32-45BBC6F485D7}" type="presParOf" srcId="{F5828CDF-FEC9-4471-93B6-0C679F726B28}" destId="{7084E7B7-FEC2-4388-AF3E-D86857FD588C}" srcOrd="2" destOrd="0" presId="urn:microsoft.com/office/officeart/2018/2/layout/IconVerticalSolidList"/>
    <dgm:cxn modelId="{5B27AB8F-0BFA-443B-9CAD-45C9034DB93A}" type="presParOf" srcId="{F5828CDF-FEC9-4471-93B6-0C679F726B28}" destId="{597C21D8-A3F3-4DE4-9D7A-E5518EEFE4AE}" srcOrd="3" destOrd="0" presId="urn:microsoft.com/office/officeart/2018/2/layout/IconVerticalSolidList"/>
    <dgm:cxn modelId="{C28924A3-8061-432B-B789-F232A6CD467A}" type="presParOf" srcId="{F0D0BB06-599A-46A5-AEA2-22031A902559}" destId="{EC1543A1-92C8-49C8-BCD1-03065CA8022D}" srcOrd="1" destOrd="0" presId="urn:microsoft.com/office/officeart/2018/2/layout/IconVerticalSolidList"/>
    <dgm:cxn modelId="{E468AD74-6D16-40BD-B689-541BB0A34B78}" type="presParOf" srcId="{F0D0BB06-599A-46A5-AEA2-22031A902559}" destId="{C5E4DF2C-72A7-4DF6-BF74-DCFD6C1B3D0C}" srcOrd="2" destOrd="0" presId="urn:microsoft.com/office/officeart/2018/2/layout/IconVerticalSolidList"/>
    <dgm:cxn modelId="{BDDD557E-BC5E-4069-9438-AD62B4A811FD}" type="presParOf" srcId="{C5E4DF2C-72A7-4DF6-BF74-DCFD6C1B3D0C}" destId="{BE3FD46E-747F-4430-BB7E-DC9F102D8B1C}" srcOrd="0" destOrd="0" presId="urn:microsoft.com/office/officeart/2018/2/layout/IconVerticalSolidList"/>
    <dgm:cxn modelId="{9F744433-737E-4ECD-9588-C1C4CB122D84}" type="presParOf" srcId="{C5E4DF2C-72A7-4DF6-BF74-DCFD6C1B3D0C}" destId="{CDDFED85-19A4-4B24-906B-457DFEFF5C6C}" srcOrd="1" destOrd="0" presId="urn:microsoft.com/office/officeart/2018/2/layout/IconVerticalSolidList"/>
    <dgm:cxn modelId="{31889C52-35C2-4C8B-910F-7CD0AE7B95F2}" type="presParOf" srcId="{C5E4DF2C-72A7-4DF6-BF74-DCFD6C1B3D0C}" destId="{6E08901A-174B-4CA1-8F19-8264EEF55FA0}" srcOrd="2" destOrd="0" presId="urn:microsoft.com/office/officeart/2018/2/layout/IconVerticalSolidList"/>
    <dgm:cxn modelId="{39FC1CA5-B737-467B-9209-ECC3C6B5062B}" type="presParOf" srcId="{C5E4DF2C-72A7-4DF6-BF74-DCFD6C1B3D0C}" destId="{0CB0A600-9171-4C87-B87F-5123C34D7DE0}" srcOrd="3" destOrd="0" presId="urn:microsoft.com/office/officeart/2018/2/layout/IconVerticalSolidList"/>
    <dgm:cxn modelId="{A5CD0699-BFF9-413C-AE03-FFD66DB3E143}" type="presParOf" srcId="{F0D0BB06-599A-46A5-AEA2-22031A902559}" destId="{B965444F-0AF5-4F0F-A01E-03124322054E}" srcOrd="3" destOrd="0" presId="urn:microsoft.com/office/officeart/2018/2/layout/IconVerticalSolidList"/>
    <dgm:cxn modelId="{CCFAA5B7-3B41-4739-8906-1EC377153259}" type="presParOf" srcId="{F0D0BB06-599A-46A5-AEA2-22031A902559}" destId="{97D8C96E-9DA0-4744-8E3E-3B4003C51CA1}" srcOrd="4" destOrd="0" presId="urn:microsoft.com/office/officeart/2018/2/layout/IconVerticalSolidList"/>
    <dgm:cxn modelId="{4987DF53-5E9E-4D95-B484-468C2F04D154}" type="presParOf" srcId="{97D8C96E-9DA0-4744-8E3E-3B4003C51CA1}" destId="{1EFD6AED-50D8-47CA-B9B4-87F7ABDF8D91}" srcOrd="0" destOrd="0" presId="urn:microsoft.com/office/officeart/2018/2/layout/IconVerticalSolidList"/>
    <dgm:cxn modelId="{9CE312CC-CC1A-4591-A882-48005958CF3C}" type="presParOf" srcId="{97D8C96E-9DA0-4744-8E3E-3B4003C51CA1}" destId="{F2BCDBD3-7C8A-4A45-B446-4132707EB1DB}" srcOrd="1" destOrd="0" presId="urn:microsoft.com/office/officeart/2018/2/layout/IconVerticalSolidList"/>
    <dgm:cxn modelId="{52800B14-1FF8-4A4C-A196-FC933A312073}" type="presParOf" srcId="{97D8C96E-9DA0-4744-8E3E-3B4003C51CA1}" destId="{B5A6103A-039C-4240-B04D-1B4847E6FFF1}" srcOrd="2" destOrd="0" presId="urn:microsoft.com/office/officeart/2018/2/layout/IconVerticalSolidList"/>
    <dgm:cxn modelId="{25FA8330-F228-4DAD-9221-529C79505AEE}" type="presParOf" srcId="{97D8C96E-9DA0-4744-8E3E-3B4003C51CA1}" destId="{71DD1D2E-7D74-4074-A9E4-76903061916B}" srcOrd="3" destOrd="0" presId="urn:microsoft.com/office/officeart/2018/2/layout/IconVerticalSolidList"/>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162BD4-173B-43F5-AC39-837ADF11E2F0}"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8B7DEFC0-9344-467E-927A-A9A1451EDFB6}">
      <dgm:prSet/>
      <dgm:spPr/>
      <dgm:t>
        <a:bodyPr/>
        <a:lstStyle/>
        <a:p>
          <a:pPr>
            <a:defRPr cap="all"/>
          </a:pPr>
          <a:r>
            <a:rPr lang="en-US" dirty="0"/>
            <a:t>1. Materials for food served in-store</a:t>
          </a:r>
        </a:p>
      </dgm:t>
    </dgm:pt>
    <dgm:pt modelId="{AF3F11BE-0AE4-4223-BB09-7E97AE64502B}" type="parTrans" cxnId="{20B9AA2E-3E5A-454F-927A-69EB00ACB97C}">
      <dgm:prSet/>
      <dgm:spPr/>
      <dgm:t>
        <a:bodyPr/>
        <a:lstStyle/>
        <a:p>
          <a:endParaRPr lang="en-US"/>
        </a:p>
      </dgm:t>
    </dgm:pt>
    <dgm:pt modelId="{569710B7-8BDA-4540-A20B-62FEAEB0B3D8}" type="sibTrans" cxnId="{20B9AA2E-3E5A-454F-927A-69EB00ACB97C}">
      <dgm:prSet/>
      <dgm:spPr/>
      <dgm:t>
        <a:bodyPr/>
        <a:lstStyle/>
        <a:p>
          <a:endParaRPr lang="en-US"/>
        </a:p>
      </dgm:t>
    </dgm:pt>
    <dgm:pt modelId="{EF4E336F-980A-4C2E-8F7A-B2E2DD541CAC}">
      <dgm:prSet/>
      <dgm:spPr/>
      <dgm:t>
        <a:bodyPr/>
        <a:lstStyle/>
        <a:p>
          <a:pPr>
            <a:defRPr cap="all"/>
          </a:pPr>
          <a:r>
            <a:rPr lang="en-US" dirty="0"/>
            <a:t>2. Materials for private-label food</a:t>
          </a:r>
        </a:p>
      </dgm:t>
    </dgm:pt>
    <dgm:pt modelId="{A7EC03B4-672D-464C-ABE6-29BAE976DD1F}" type="parTrans" cxnId="{097E2E78-08EA-462A-9159-FFC9B93540DD}">
      <dgm:prSet/>
      <dgm:spPr/>
      <dgm:t>
        <a:bodyPr/>
        <a:lstStyle/>
        <a:p>
          <a:endParaRPr lang="en-US"/>
        </a:p>
      </dgm:t>
    </dgm:pt>
    <dgm:pt modelId="{EC53F5D6-2406-435F-A76A-FA2877E9ED96}" type="sibTrans" cxnId="{097E2E78-08EA-462A-9159-FFC9B93540DD}">
      <dgm:prSet/>
      <dgm:spPr/>
      <dgm:t>
        <a:bodyPr/>
        <a:lstStyle/>
        <a:p>
          <a:endParaRPr lang="en-US"/>
        </a:p>
      </dgm:t>
    </dgm:pt>
    <dgm:pt modelId="{26C34B12-13A7-42C2-8C72-CAC5E4C1F29A}">
      <dgm:prSet/>
      <dgm:spPr/>
      <dgm:t>
        <a:bodyPr/>
        <a:lstStyle/>
        <a:p>
          <a:pPr>
            <a:defRPr cap="all"/>
          </a:pPr>
          <a:r>
            <a:rPr lang="en-US" dirty="0"/>
            <a:t>3. Materials for brand-name food</a:t>
          </a:r>
        </a:p>
      </dgm:t>
    </dgm:pt>
    <dgm:pt modelId="{AD8594C6-C9B1-4B6E-8962-8C6E884CED98}" type="parTrans" cxnId="{7AB3C3F4-E2B6-46AF-A79A-4DFF1BCBC9BC}">
      <dgm:prSet/>
      <dgm:spPr/>
      <dgm:t>
        <a:bodyPr/>
        <a:lstStyle/>
        <a:p>
          <a:endParaRPr lang="en-US"/>
        </a:p>
      </dgm:t>
    </dgm:pt>
    <dgm:pt modelId="{1AA300C5-0C3B-4A8A-BD58-9EB60771C08C}" type="sibTrans" cxnId="{7AB3C3F4-E2B6-46AF-A79A-4DFF1BCBC9BC}">
      <dgm:prSet/>
      <dgm:spPr/>
      <dgm:t>
        <a:bodyPr/>
        <a:lstStyle/>
        <a:p>
          <a:endParaRPr lang="en-US"/>
        </a:p>
      </dgm:t>
    </dgm:pt>
    <dgm:pt modelId="{59424DDE-ABBC-4620-A025-6F3F15C8FF60}" type="pres">
      <dgm:prSet presAssocID="{EA162BD4-173B-43F5-AC39-837ADF11E2F0}" presName="root" presStyleCnt="0">
        <dgm:presLayoutVars>
          <dgm:dir/>
          <dgm:resizeHandles val="exact"/>
        </dgm:presLayoutVars>
      </dgm:prSet>
      <dgm:spPr/>
      <dgm:t>
        <a:bodyPr/>
        <a:lstStyle/>
        <a:p>
          <a:endParaRPr lang="en-US"/>
        </a:p>
      </dgm:t>
    </dgm:pt>
    <dgm:pt modelId="{50A0F434-A4D3-4D76-918C-D068D8F14FE5}" type="pres">
      <dgm:prSet presAssocID="{8B7DEFC0-9344-467E-927A-A9A1451EDFB6}" presName="compNode" presStyleCnt="0"/>
      <dgm:spPr/>
    </dgm:pt>
    <dgm:pt modelId="{9ADFC62E-440A-4C77-AD10-761851EC3259}" type="pres">
      <dgm:prSet presAssocID="{8B7DEFC0-9344-467E-927A-A9A1451EDFB6}" presName="iconBgRect" presStyleLbl="bgShp" presStyleIdx="0" presStyleCnt="3"/>
      <dgm:spPr/>
    </dgm:pt>
    <dgm:pt modelId="{6E8085E4-5828-4328-9203-0A15466ABACC}" type="pres">
      <dgm:prSet presAssocID="{8B7DEFC0-9344-467E-927A-A9A1451EDFB6}" presName="iconRect" presStyleLbl="node1" presStyleIdx="0" presStyleCnt="3"/>
      <dgm:spPr>
        <a:ln>
          <a:noFill/>
        </a:ln>
      </dgm:spPr>
    </dgm:pt>
    <dgm:pt modelId="{5937C466-E726-444F-98C6-5DFF22315BE8}" type="pres">
      <dgm:prSet presAssocID="{8B7DEFC0-9344-467E-927A-A9A1451EDFB6}" presName="spaceRect" presStyleCnt="0"/>
      <dgm:spPr/>
    </dgm:pt>
    <dgm:pt modelId="{269DC616-A3BE-4DC3-A5C9-232A106560B0}" type="pres">
      <dgm:prSet presAssocID="{8B7DEFC0-9344-467E-927A-A9A1451EDFB6}" presName="textRect" presStyleLbl="revTx" presStyleIdx="0" presStyleCnt="3">
        <dgm:presLayoutVars>
          <dgm:chMax val="1"/>
          <dgm:chPref val="1"/>
        </dgm:presLayoutVars>
      </dgm:prSet>
      <dgm:spPr/>
      <dgm:t>
        <a:bodyPr/>
        <a:lstStyle/>
        <a:p>
          <a:endParaRPr lang="en-US"/>
        </a:p>
      </dgm:t>
    </dgm:pt>
    <dgm:pt modelId="{AC6719AC-D16A-4113-B1C3-BC86E90B862E}" type="pres">
      <dgm:prSet presAssocID="{569710B7-8BDA-4540-A20B-62FEAEB0B3D8}" presName="sibTrans" presStyleCnt="0"/>
      <dgm:spPr/>
    </dgm:pt>
    <dgm:pt modelId="{46D1BC9C-E31C-49EA-8432-F76C6D6336C9}" type="pres">
      <dgm:prSet presAssocID="{EF4E336F-980A-4C2E-8F7A-B2E2DD541CAC}" presName="compNode" presStyleCnt="0"/>
      <dgm:spPr/>
    </dgm:pt>
    <dgm:pt modelId="{8DC316E5-7455-454D-B278-93ACE3E3EFFC}" type="pres">
      <dgm:prSet presAssocID="{EF4E336F-980A-4C2E-8F7A-B2E2DD541CAC}" presName="iconBgRect" presStyleLbl="bgShp" presStyleIdx="1" presStyleCnt="3"/>
      <dgm:spPr/>
    </dgm:pt>
    <dgm:pt modelId="{F72753E1-63A4-405E-B716-787B1E946787}" type="pres">
      <dgm:prSet presAssocID="{EF4E336F-980A-4C2E-8F7A-B2E2DD541CAC}" presName="iconRect" presStyleLbl="node1" presStyleIdx="1" presStyleCnt="3"/>
      <dgm:spPr>
        <a:ln>
          <a:noFill/>
        </a:ln>
      </dgm:spPr>
    </dgm:pt>
    <dgm:pt modelId="{0DDDBC0C-1144-4A9B-9E11-D9D806DB4B5F}" type="pres">
      <dgm:prSet presAssocID="{EF4E336F-980A-4C2E-8F7A-B2E2DD541CAC}" presName="spaceRect" presStyleCnt="0"/>
      <dgm:spPr/>
    </dgm:pt>
    <dgm:pt modelId="{E25D8B9E-CE54-4D7A-9E65-89EF16A7E649}" type="pres">
      <dgm:prSet presAssocID="{EF4E336F-980A-4C2E-8F7A-B2E2DD541CAC}" presName="textRect" presStyleLbl="revTx" presStyleIdx="1" presStyleCnt="3">
        <dgm:presLayoutVars>
          <dgm:chMax val="1"/>
          <dgm:chPref val="1"/>
        </dgm:presLayoutVars>
      </dgm:prSet>
      <dgm:spPr/>
      <dgm:t>
        <a:bodyPr/>
        <a:lstStyle/>
        <a:p>
          <a:endParaRPr lang="en-US"/>
        </a:p>
      </dgm:t>
    </dgm:pt>
    <dgm:pt modelId="{9EA198C6-CB22-4F04-BB7D-3057DA1836C0}" type="pres">
      <dgm:prSet presAssocID="{EC53F5D6-2406-435F-A76A-FA2877E9ED96}" presName="sibTrans" presStyleCnt="0"/>
      <dgm:spPr/>
    </dgm:pt>
    <dgm:pt modelId="{E8D46A90-1459-41EA-9E08-E6D200E53030}" type="pres">
      <dgm:prSet presAssocID="{26C34B12-13A7-42C2-8C72-CAC5E4C1F29A}" presName="compNode" presStyleCnt="0"/>
      <dgm:spPr/>
    </dgm:pt>
    <dgm:pt modelId="{85EA569A-CA66-488C-BA80-E0392711DF7B}" type="pres">
      <dgm:prSet presAssocID="{26C34B12-13A7-42C2-8C72-CAC5E4C1F29A}" presName="iconBgRect" presStyleLbl="bgShp" presStyleIdx="2" presStyleCnt="3"/>
      <dgm:spPr/>
    </dgm:pt>
    <dgm:pt modelId="{8802A1A5-289D-41AB-A3EB-4AFC2FA8B338}" type="pres">
      <dgm:prSet presAssocID="{26C34B12-13A7-42C2-8C72-CAC5E4C1F29A}" presName="iconRect" presStyleLbl="node1" presStyleIdx="2" presStyleCnt="3"/>
      <dgm:spPr>
        <a:ln>
          <a:noFill/>
        </a:ln>
      </dgm:spPr>
    </dgm:pt>
    <dgm:pt modelId="{09C36C31-7373-4E2B-90BE-ABDF96359065}" type="pres">
      <dgm:prSet presAssocID="{26C34B12-13A7-42C2-8C72-CAC5E4C1F29A}" presName="spaceRect" presStyleCnt="0"/>
      <dgm:spPr/>
    </dgm:pt>
    <dgm:pt modelId="{E97EB3B5-114B-43F4-A96C-DF8C8EEEA8AB}" type="pres">
      <dgm:prSet presAssocID="{26C34B12-13A7-42C2-8C72-CAC5E4C1F29A}" presName="textRect" presStyleLbl="revTx" presStyleIdx="2" presStyleCnt="3">
        <dgm:presLayoutVars>
          <dgm:chMax val="1"/>
          <dgm:chPref val="1"/>
        </dgm:presLayoutVars>
      </dgm:prSet>
      <dgm:spPr/>
      <dgm:t>
        <a:bodyPr/>
        <a:lstStyle/>
        <a:p>
          <a:endParaRPr lang="en-US"/>
        </a:p>
      </dgm:t>
    </dgm:pt>
  </dgm:ptLst>
  <dgm:cxnLst>
    <dgm:cxn modelId="{2A94076F-3C85-4099-A90A-61D1E4F760AA}" type="presOf" srcId="{8B7DEFC0-9344-467E-927A-A9A1451EDFB6}" destId="{269DC616-A3BE-4DC3-A5C9-232A106560B0}" srcOrd="0" destOrd="0" presId="urn:microsoft.com/office/officeart/2018/5/layout/IconCircleLabelList"/>
    <dgm:cxn modelId="{20B9AA2E-3E5A-454F-927A-69EB00ACB97C}" srcId="{EA162BD4-173B-43F5-AC39-837ADF11E2F0}" destId="{8B7DEFC0-9344-467E-927A-A9A1451EDFB6}" srcOrd="0" destOrd="0" parTransId="{AF3F11BE-0AE4-4223-BB09-7E97AE64502B}" sibTransId="{569710B7-8BDA-4540-A20B-62FEAEB0B3D8}"/>
    <dgm:cxn modelId="{ED9A2F95-C424-4E3D-832C-E6FA6B0D144E}" type="presOf" srcId="{EF4E336F-980A-4C2E-8F7A-B2E2DD541CAC}" destId="{E25D8B9E-CE54-4D7A-9E65-89EF16A7E649}" srcOrd="0" destOrd="0" presId="urn:microsoft.com/office/officeart/2018/5/layout/IconCircleLabelList"/>
    <dgm:cxn modelId="{2B1F6F22-7914-43F2-942F-6EC991642F58}" type="presOf" srcId="{EA162BD4-173B-43F5-AC39-837ADF11E2F0}" destId="{59424DDE-ABBC-4620-A025-6F3F15C8FF60}" srcOrd="0" destOrd="0" presId="urn:microsoft.com/office/officeart/2018/5/layout/IconCircleLabelList"/>
    <dgm:cxn modelId="{7AB3C3F4-E2B6-46AF-A79A-4DFF1BCBC9BC}" srcId="{EA162BD4-173B-43F5-AC39-837ADF11E2F0}" destId="{26C34B12-13A7-42C2-8C72-CAC5E4C1F29A}" srcOrd="2" destOrd="0" parTransId="{AD8594C6-C9B1-4B6E-8962-8C6E884CED98}" sibTransId="{1AA300C5-0C3B-4A8A-BD58-9EB60771C08C}"/>
    <dgm:cxn modelId="{097E2E78-08EA-462A-9159-FFC9B93540DD}" srcId="{EA162BD4-173B-43F5-AC39-837ADF11E2F0}" destId="{EF4E336F-980A-4C2E-8F7A-B2E2DD541CAC}" srcOrd="1" destOrd="0" parTransId="{A7EC03B4-672D-464C-ABE6-29BAE976DD1F}" sibTransId="{EC53F5D6-2406-435F-A76A-FA2877E9ED96}"/>
    <dgm:cxn modelId="{32C16D5B-5A56-4870-9BF9-A3AC63996C7A}" type="presOf" srcId="{26C34B12-13A7-42C2-8C72-CAC5E4C1F29A}" destId="{E97EB3B5-114B-43F4-A96C-DF8C8EEEA8AB}" srcOrd="0" destOrd="0" presId="urn:microsoft.com/office/officeart/2018/5/layout/IconCircleLabelList"/>
    <dgm:cxn modelId="{8400A801-BE82-4912-BF99-BA2437D0D77A}" type="presParOf" srcId="{59424DDE-ABBC-4620-A025-6F3F15C8FF60}" destId="{50A0F434-A4D3-4D76-918C-D068D8F14FE5}" srcOrd="0" destOrd="0" presId="urn:microsoft.com/office/officeart/2018/5/layout/IconCircleLabelList"/>
    <dgm:cxn modelId="{04DD66C6-B58C-4026-8169-EA5CE1A06F02}" type="presParOf" srcId="{50A0F434-A4D3-4D76-918C-D068D8F14FE5}" destId="{9ADFC62E-440A-4C77-AD10-761851EC3259}" srcOrd="0" destOrd="0" presId="urn:microsoft.com/office/officeart/2018/5/layout/IconCircleLabelList"/>
    <dgm:cxn modelId="{36510FD3-4B6D-4C2B-8F2E-DBFBE1F5729A}" type="presParOf" srcId="{50A0F434-A4D3-4D76-918C-D068D8F14FE5}" destId="{6E8085E4-5828-4328-9203-0A15466ABACC}" srcOrd="1" destOrd="0" presId="urn:microsoft.com/office/officeart/2018/5/layout/IconCircleLabelList"/>
    <dgm:cxn modelId="{6D7ECD75-C8F0-484A-B5E8-D106BBBAC472}" type="presParOf" srcId="{50A0F434-A4D3-4D76-918C-D068D8F14FE5}" destId="{5937C466-E726-444F-98C6-5DFF22315BE8}" srcOrd="2" destOrd="0" presId="urn:microsoft.com/office/officeart/2018/5/layout/IconCircleLabelList"/>
    <dgm:cxn modelId="{5004BB67-CD06-48A2-B514-25099787B276}" type="presParOf" srcId="{50A0F434-A4D3-4D76-918C-D068D8F14FE5}" destId="{269DC616-A3BE-4DC3-A5C9-232A106560B0}" srcOrd="3" destOrd="0" presId="urn:microsoft.com/office/officeart/2018/5/layout/IconCircleLabelList"/>
    <dgm:cxn modelId="{EA52E2D7-9EE1-4343-AB70-6C15797893E8}" type="presParOf" srcId="{59424DDE-ABBC-4620-A025-6F3F15C8FF60}" destId="{AC6719AC-D16A-4113-B1C3-BC86E90B862E}" srcOrd="1" destOrd="0" presId="urn:microsoft.com/office/officeart/2018/5/layout/IconCircleLabelList"/>
    <dgm:cxn modelId="{0FEF9F55-603F-4BE5-AC88-5FD4A0808107}" type="presParOf" srcId="{59424DDE-ABBC-4620-A025-6F3F15C8FF60}" destId="{46D1BC9C-E31C-49EA-8432-F76C6D6336C9}" srcOrd="2" destOrd="0" presId="urn:microsoft.com/office/officeart/2018/5/layout/IconCircleLabelList"/>
    <dgm:cxn modelId="{8C7E6998-14BF-4F37-BF52-091C769CA51E}" type="presParOf" srcId="{46D1BC9C-E31C-49EA-8432-F76C6D6336C9}" destId="{8DC316E5-7455-454D-B278-93ACE3E3EFFC}" srcOrd="0" destOrd="0" presId="urn:microsoft.com/office/officeart/2018/5/layout/IconCircleLabelList"/>
    <dgm:cxn modelId="{D6658477-8A40-4F3F-921C-34B58E441FB0}" type="presParOf" srcId="{46D1BC9C-E31C-49EA-8432-F76C6D6336C9}" destId="{F72753E1-63A4-405E-B716-787B1E946787}" srcOrd="1" destOrd="0" presId="urn:microsoft.com/office/officeart/2018/5/layout/IconCircleLabelList"/>
    <dgm:cxn modelId="{7AC38E2B-C742-4C7B-9C5C-D8A09418E0A7}" type="presParOf" srcId="{46D1BC9C-E31C-49EA-8432-F76C6D6336C9}" destId="{0DDDBC0C-1144-4A9B-9E11-D9D806DB4B5F}" srcOrd="2" destOrd="0" presId="urn:microsoft.com/office/officeart/2018/5/layout/IconCircleLabelList"/>
    <dgm:cxn modelId="{EE829ED8-84E8-487E-9E57-740477535A5B}" type="presParOf" srcId="{46D1BC9C-E31C-49EA-8432-F76C6D6336C9}" destId="{E25D8B9E-CE54-4D7A-9E65-89EF16A7E649}" srcOrd="3" destOrd="0" presId="urn:microsoft.com/office/officeart/2018/5/layout/IconCircleLabelList"/>
    <dgm:cxn modelId="{6E313B9C-4608-4B47-A044-0864851CAA43}" type="presParOf" srcId="{59424DDE-ABBC-4620-A025-6F3F15C8FF60}" destId="{9EA198C6-CB22-4F04-BB7D-3057DA1836C0}" srcOrd="3" destOrd="0" presId="urn:microsoft.com/office/officeart/2018/5/layout/IconCircleLabelList"/>
    <dgm:cxn modelId="{180A5A45-556E-4D56-9CA0-8ABDAA84DB07}" type="presParOf" srcId="{59424DDE-ABBC-4620-A025-6F3F15C8FF60}" destId="{E8D46A90-1459-41EA-9E08-E6D200E53030}" srcOrd="4" destOrd="0" presId="urn:microsoft.com/office/officeart/2018/5/layout/IconCircleLabelList"/>
    <dgm:cxn modelId="{24619097-26F2-4471-891B-384811CD0AAE}" type="presParOf" srcId="{E8D46A90-1459-41EA-9E08-E6D200E53030}" destId="{85EA569A-CA66-488C-BA80-E0392711DF7B}" srcOrd="0" destOrd="0" presId="urn:microsoft.com/office/officeart/2018/5/layout/IconCircleLabelList"/>
    <dgm:cxn modelId="{453C559E-50A4-48E6-9CEC-D165F2B37F7A}" type="presParOf" srcId="{E8D46A90-1459-41EA-9E08-E6D200E53030}" destId="{8802A1A5-289D-41AB-A3EB-4AFC2FA8B338}" srcOrd="1" destOrd="0" presId="urn:microsoft.com/office/officeart/2018/5/layout/IconCircleLabelList"/>
    <dgm:cxn modelId="{C66AE8C3-5424-4718-9758-428CB57EB0E0}" type="presParOf" srcId="{E8D46A90-1459-41EA-9E08-E6D200E53030}" destId="{09C36C31-7373-4E2B-90BE-ABDF96359065}" srcOrd="2" destOrd="0" presId="urn:microsoft.com/office/officeart/2018/5/layout/IconCircleLabelList"/>
    <dgm:cxn modelId="{F585968D-86DD-4A10-82BA-6D906C036192}" type="presParOf" srcId="{E8D46A90-1459-41EA-9E08-E6D200E53030}" destId="{E97EB3B5-114B-43F4-A96C-DF8C8EEEA8A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6F7B6D-D93B-43D1-849C-AF85EC3098A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C889A21-4055-465B-8BFE-8872D6B7D541}">
      <dgm:prSet/>
      <dgm:spPr/>
      <dgm:t>
        <a:bodyPr/>
        <a:lstStyle/>
        <a:p>
          <a:r>
            <a:rPr lang="en-US"/>
            <a:t>Require suppliers to attest that materials are PFAS-free</a:t>
          </a:r>
        </a:p>
      </dgm:t>
    </dgm:pt>
    <dgm:pt modelId="{3F3F2702-9564-4828-A316-B08F8DA4E134}" type="parTrans" cxnId="{C5F2B08B-7E6C-419F-BDA3-FF047542028F}">
      <dgm:prSet/>
      <dgm:spPr/>
      <dgm:t>
        <a:bodyPr/>
        <a:lstStyle/>
        <a:p>
          <a:endParaRPr lang="en-US"/>
        </a:p>
      </dgm:t>
    </dgm:pt>
    <dgm:pt modelId="{8ABD7D0D-75EF-4CE6-B251-8EC29B32E115}" type="sibTrans" cxnId="{C5F2B08B-7E6C-419F-BDA3-FF047542028F}">
      <dgm:prSet/>
      <dgm:spPr/>
      <dgm:t>
        <a:bodyPr/>
        <a:lstStyle/>
        <a:p>
          <a:endParaRPr lang="en-US"/>
        </a:p>
      </dgm:t>
    </dgm:pt>
    <dgm:pt modelId="{A2EFA5FA-72FC-411B-870A-23A511B8DB59}">
      <dgm:prSet/>
      <dgm:spPr/>
      <dgm:t>
        <a:bodyPr/>
        <a:lstStyle/>
        <a:p>
          <a:r>
            <a:rPr lang="en-US"/>
            <a:t>Require suppliers to submit total fluorine test results</a:t>
          </a:r>
        </a:p>
      </dgm:t>
    </dgm:pt>
    <dgm:pt modelId="{5B8A4B66-26CA-49EB-9C41-78C806D56900}" type="parTrans" cxnId="{C3113FE1-8D39-4784-B782-4BC8EF0DCD1A}">
      <dgm:prSet/>
      <dgm:spPr/>
      <dgm:t>
        <a:bodyPr/>
        <a:lstStyle/>
        <a:p>
          <a:endParaRPr lang="en-US"/>
        </a:p>
      </dgm:t>
    </dgm:pt>
    <dgm:pt modelId="{BDBE81D3-8BA3-4206-A0F9-B25B66A15376}" type="sibTrans" cxnId="{C3113FE1-8D39-4784-B782-4BC8EF0DCD1A}">
      <dgm:prSet/>
      <dgm:spPr/>
      <dgm:t>
        <a:bodyPr/>
        <a:lstStyle/>
        <a:p>
          <a:endParaRPr lang="en-US"/>
        </a:p>
      </dgm:t>
    </dgm:pt>
    <dgm:pt modelId="{2F71865C-6648-4751-AEF0-4D5E647B90FB}">
      <dgm:prSet/>
      <dgm:spPr/>
      <dgm:t>
        <a:bodyPr/>
        <a:lstStyle/>
        <a:p>
          <a:r>
            <a:rPr lang="en-US" dirty="0"/>
            <a:t>Annual testing to guard against changes</a:t>
          </a:r>
        </a:p>
      </dgm:t>
    </dgm:pt>
    <dgm:pt modelId="{D3DCB51A-A6FD-44A6-8A4C-8144E19D0C25}" type="parTrans" cxnId="{CE15DFD5-F3F5-49DE-B2AF-1E25F7795970}">
      <dgm:prSet/>
      <dgm:spPr/>
      <dgm:t>
        <a:bodyPr/>
        <a:lstStyle/>
        <a:p>
          <a:endParaRPr lang="en-US"/>
        </a:p>
      </dgm:t>
    </dgm:pt>
    <dgm:pt modelId="{F1BD6213-D239-4CA8-A534-CDFE132908E2}" type="sibTrans" cxnId="{CE15DFD5-F3F5-49DE-B2AF-1E25F7795970}">
      <dgm:prSet/>
      <dgm:spPr/>
      <dgm:t>
        <a:bodyPr/>
        <a:lstStyle/>
        <a:p>
          <a:endParaRPr lang="en-US"/>
        </a:p>
      </dgm:t>
    </dgm:pt>
    <dgm:pt modelId="{40B94DF5-18CE-4E0F-AD47-49EB8B9D9272}" type="pres">
      <dgm:prSet presAssocID="{BA6F7B6D-D93B-43D1-849C-AF85EC3098AB}" presName="root" presStyleCnt="0">
        <dgm:presLayoutVars>
          <dgm:dir/>
          <dgm:resizeHandles val="exact"/>
        </dgm:presLayoutVars>
      </dgm:prSet>
      <dgm:spPr/>
      <dgm:t>
        <a:bodyPr/>
        <a:lstStyle/>
        <a:p>
          <a:endParaRPr lang="en-US"/>
        </a:p>
      </dgm:t>
    </dgm:pt>
    <dgm:pt modelId="{3E47CEDC-8817-44CE-8636-B87CB6792BB6}" type="pres">
      <dgm:prSet presAssocID="{1C889A21-4055-465B-8BFE-8872D6B7D541}" presName="compNode" presStyleCnt="0"/>
      <dgm:spPr/>
    </dgm:pt>
    <dgm:pt modelId="{8D6401E0-5492-4E42-962E-E7642FDCD368}" type="pres">
      <dgm:prSet presAssocID="{1C889A21-4055-465B-8BFE-8872D6B7D541}" presName="bgRect" presStyleLbl="bgShp" presStyleIdx="0" presStyleCnt="3"/>
      <dgm:spPr/>
    </dgm:pt>
    <dgm:pt modelId="{7DD791F1-C519-4CC3-AC81-129BF0E277F7}" type="pres">
      <dgm:prSet presAssocID="{1C889A21-4055-465B-8BFE-8872D6B7D541}"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Scientist"/>
        </a:ext>
      </dgm:extLst>
    </dgm:pt>
    <dgm:pt modelId="{C51779FA-27D8-4C86-8F32-B69096A62AD0}" type="pres">
      <dgm:prSet presAssocID="{1C889A21-4055-465B-8BFE-8872D6B7D541}" presName="spaceRect" presStyleCnt="0"/>
      <dgm:spPr/>
    </dgm:pt>
    <dgm:pt modelId="{5013932B-0C95-4631-8759-20E270CCE09A}" type="pres">
      <dgm:prSet presAssocID="{1C889A21-4055-465B-8BFE-8872D6B7D541}" presName="parTx" presStyleLbl="revTx" presStyleIdx="0" presStyleCnt="3">
        <dgm:presLayoutVars>
          <dgm:chMax val="0"/>
          <dgm:chPref val="0"/>
        </dgm:presLayoutVars>
      </dgm:prSet>
      <dgm:spPr/>
      <dgm:t>
        <a:bodyPr/>
        <a:lstStyle/>
        <a:p>
          <a:endParaRPr lang="en-US"/>
        </a:p>
      </dgm:t>
    </dgm:pt>
    <dgm:pt modelId="{72BB77AF-5FB8-4003-8A0D-8D5668EF76BD}" type="pres">
      <dgm:prSet presAssocID="{8ABD7D0D-75EF-4CE6-B251-8EC29B32E115}" presName="sibTrans" presStyleCnt="0"/>
      <dgm:spPr/>
    </dgm:pt>
    <dgm:pt modelId="{9E2AB60D-6739-4CEE-9B00-8A5949441666}" type="pres">
      <dgm:prSet presAssocID="{A2EFA5FA-72FC-411B-870A-23A511B8DB59}" presName="compNode" presStyleCnt="0"/>
      <dgm:spPr/>
    </dgm:pt>
    <dgm:pt modelId="{FB52E881-B38E-4D32-9188-D6AD511E5565}" type="pres">
      <dgm:prSet presAssocID="{A2EFA5FA-72FC-411B-870A-23A511B8DB59}" presName="bgRect" presStyleLbl="bgShp" presStyleIdx="1" presStyleCnt="3"/>
      <dgm:spPr/>
    </dgm:pt>
    <dgm:pt modelId="{16E87783-EC58-4AD8-8639-86E080EE5199}" type="pres">
      <dgm:prSet presAssocID="{A2EFA5FA-72FC-411B-870A-23A511B8DB59}"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Checkmark"/>
        </a:ext>
      </dgm:extLst>
    </dgm:pt>
    <dgm:pt modelId="{84FCD3D9-0C83-4534-9154-1A2AD9D45C25}" type="pres">
      <dgm:prSet presAssocID="{A2EFA5FA-72FC-411B-870A-23A511B8DB59}" presName="spaceRect" presStyleCnt="0"/>
      <dgm:spPr/>
    </dgm:pt>
    <dgm:pt modelId="{BCDFAE26-E5D2-448B-A101-C989C14B7FA5}" type="pres">
      <dgm:prSet presAssocID="{A2EFA5FA-72FC-411B-870A-23A511B8DB59}" presName="parTx" presStyleLbl="revTx" presStyleIdx="1" presStyleCnt="3">
        <dgm:presLayoutVars>
          <dgm:chMax val="0"/>
          <dgm:chPref val="0"/>
        </dgm:presLayoutVars>
      </dgm:prSet>
      <dgm:spPr/>
      <dgm:t>
        <a:bodyPr/>
        <a:lstStyle/>
        <a:p>
          <a:endParaRPr lang="en-US"/>
        </a:p>
      </dgm:t>
    </dgm:pt>
    <dgm:pt modelId="{4A8A21EC-FA89-490B-BD15-B41B2FC4E19A}" type="pres">
      <dgm:prSet presAssocID="{BDBE81D3-8BA3-4206-A0F9-B25B66A15376}" presName="sibTrans" presStyleCnt="0"/>
      <dgm:spPr/>
    </dgm:pt>
    <dgm:pt modelId="{6ED9D4A4-F5C9-47AB-9A43-B5970A537B22}" type="pres">
      <dgm:prSet presAssocID="{2F71865C-6648-4751-AEF0-4D5E647B90FB}" presName="compNode" presStyleCnt="0"/>
      <dgm:spPr/>
    </dgm:pt>
    <dgm:pt modelId="{682A20B0-5268-4DEE-AE5F-7CCD6A90083E}" type="pres">
      <dgm:prSet presAssocID="{2F71865C-6648-4751-AEF0-4D5E647B90FB}" presName="bgRect" presStyleLbl="bgShp" presStyleIdx="2" presStyleCnt="3"/>
      <dgm:spPr/>
    </dgm:pt>
    <dgm:pt modelId="{D9B8E822-3877-4FF7-898E-03C8B28913AF}" type="pres">
      <dgm:prSet presAssocID="{2F71865C-6648-4751-AEF0-4D5E647B90FB}"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Repeat"/>
        </a:ext>
      </dgm:extLst>
    </dgm:pt>
    <dgm:pt modelId="{A1E770ED-CDDA-4A8B-8EAE-183ABB63AF5D}" type="pres">
      <dgm:prSet presAssocID="{2F71865C-6648-4751-AEF0-4D5E647B90FB}" presName="spaceRect" presStyleCnt="0"/>
      <dgm:spPr/>
    </dgm:pt>
    <dgm:pt modelId="{2658543C-E3BD-46B0-8954-3E893884423C}" type="pres">
      <dgm:prSet presAssocID="{2F71865C-6648-4751-AEF0-4D5E647B90FB}" presName="parTx" presStyleLbl="revTx" presStyleIdx="2" presStyleCnt="3">
        <dgm:presLayoutVars>
          <dgm:chMax val="0"/>
          <dgm:chPref val="0"/>
        </dgm:presLayoutVars>
      </dgm:prSet>
      <dgm:spPr/>
      <dgm:t>
        <a:bodyPr/>
        <a:lstStyle/>
        <a:p>
          <a:endParaRPr lang="en-US"/>
        </a:p>
      </dgm:t>
    </dgm:pt>
  </dgm:ptLst>
  <dgm:cxnLst>
    <dgm:cxn modelId="{76AA0EA4-D83F-4F4A-A7DA-4BAD51116C7D}" type="presOf" srcId="{1C889A21-4055-465B-8BFE-8872D6B7D541}" destId="{5013932B-0C95-4631-8759-20E270CCE09A}" srcOrd="0" destOrd="0" presId="urn:microsoft.com/office/officeart/2018/2/layout/IconVerticalSolidList"/>
    <dgm:cxn modelId="{CE15DFD5-F3F5-49DE-B2AF-1E25F7795970}" srcId="{BA6F7B6D-D93B-43D1-849C-AF85EC3098AB}" destId="{2F71865C-6648-4751-AEF0-4D5E647B90FB}" srcOrd="2" destOrd="0" parTransId="{D3DCB51A-A6FD-44A6-8A4C-8144E19D0C25}" sibTransId="{F1BD6213-D239-4CA8-A534-CDFE132908E2}"/>
    <dgm:cxn modelId="{C3113FE1-8D39-4784-B782-4BC8EF0DCD1A}" srcId="{BA6F7B6D-D93B-43D1-849C-AF85EC3098AB}" destId="{A2EFA5FA-72FC-411B-870A-23A511B8DB59}" srcOrd="1" destOrd="0" parTransId="{5B8A4B66-26CA-49EB-9C41-78C806D56900}" sibTransId="{BDBE81D3-8BA3-4206-A0F9-B25B66A15376}"/>
    <dgm:cxn modelId="{61F2E4F7-108E-4BEC-BBCE-917DD5AF2C13}" type="presOf" srcId="{A2EFA5FA-72FC-411B-870A-23A511B8DB59}" destId="{BCDFAE26-E5D2-448B-A101-C989C14B7FA5}" srcOrd="0" destOrd="0" presId="urn:microsoft.com/office/officeart/2018/2/layout/IconVerticalSolidList"/>
    <dgm:cxn modelId="{A022AD65-FA4E-4A85-94CC-DD40BEB2BFAA}" type="presOf" srcId="{BA6F7B6D-D93B-43D1-849C-AF85EC3098AB}" destId="{40B94DF5-18CE-4E0F-AD47-49EB8B9D9272}" srcOrd="0" destOrd="0" presId="urn:microsoft.com/office/officeart/2018/2/layout/IconVerticalSolidList"/>
    <dgm:cxn modelId="{108AE8A3-BBD5-4A8B-99AB-2350C0BF68E2}" type="presOf" srcId="{2F71865C-6648-4751-AEF0-4D5E647B90FB}" destId="{2658543C-E3BD-46B0-8954-3E893884423C}" srcOrd="0" destOrd="0" presId="urn:microsoft.com/office/officeart/2018/2/layout/IconVerticalSolidList"/>
    <dgm:cxn modelId="{C5F2B08B-7E6C-419F-BDA3-FF047542028F}" srcId="{BA6F7B6D-D93B-43D1-849C-AF85EC3098AB}" destId="{1C889A21-4055-465B-8BFE-8872D6B7D541}" srcOrd="0" destOrd="0" parTransId="{3F3F2702-9564-4828-A316-B08F8DA4E134}" sibTransId="{8ABD7D0D-75EF-4CE6-B251-8EC29B32E115}"/>
    <dgm:cxn modelId="{C5BACCE3-1DE2-4274-B7B9-C3D46A0FB1E3}" type="presParOf" srcId="{40B94DF5-18CE-4E0F-AD47-49EB8B9D9272}" destId="{3E47CEDC-8817-44CE-8636-B87CB6792BB6}" srcOrd="0" destOrd="0" presId="urn:microsoft.com/office/officeart/2018/2/layout/IconVerticalSolidList"/>
    <dgm:cxn modelId="{0AFB6149-31A7-4E8E-A1D9-19F676614A7C}" type="presParOf" srcId="{3E47CEDC-8817-44CE-8636-B87CB6792BB6}" destId="{8D6401E0-5492-4E42-962E-E7642FDCD368}" srcOrd="0" destOrd="0" presId="urn:microsoft.com/office/officeart/2018/2/layout/IconVerticalSolidList"/>
    <dgm:cxn modelId="{5C4DA6D3-DE2A-466C-A88F-A557746D80D6}" type="presParOf" srcId="{3E47CEDC-8817-44CE-8636-B87CB6792BB6}" destId="{7DD791F1-C519-4CC3-AC81-129BF0E277F7}" srcOrd="1" destOrd="0" presId="urn:microsoft.com/office/officeart/2018/2/layout/IconVerticalSolidList"/>
    <dgm:cxn modelId="{0446770C-1485-4794-94CB-FF8FC61979DA}" type="presParOf" srcId="{3E47CEDC-8817-44CE-8636-B87CB6792BB6}" destId="{C51779FA-27D8-4C86-8F32-B69096A62AD0}" srcOrd="2" destOrd="0" presId="urn:microsoft.com/office/officeart/2018/2/layout/IconVerticalSolidList"/>
    <dgm:cxn modelId="{D7A77FAA-6D4E-4252-A702-2BC014F4D210}" type="presParOf" srcId="{3E47CEDC-8817-44CE-8636-B87CB6792BB6}" destId="{5013932B-0C95-4631-8759-20E270CCE09A}" srcOrd="3" destOrd="0" presId="urn:microsoft.com/office/officeart/2018/2/layout/IconVerticalSolidList"/>
    <dgm:cxn modelId="{B018984B-F7B9-4318-B46D-4D5692F5D12D}" type="presParOf" srcId="{40B94DF5-18CE-4E0F-AD47-49EB8B9D9272}" destId="{72BB77AF-5FB8-4003-8A0D-8D5668EF76BD}" srcOrd="1" destOrd="0" presId="urn:microsoft.com/office/officeart/2018/2/layout/IconVerticalSolidList"/>
    <dgm:cxn modelId="{BD7EB7D8-7CEC-4946-B7E6-D11898C04281}" type="presParOf" srcId="{40B94DF5-18CE-4E0F-AD47-49EB8B9D9272}" destId="{9E2AB60D-6739-4CEE-9B00-8A5949441666}" srcOrd="2" destOrd="0" presId="urn:microsoft.com/office/officeart/2018/2/layout/IconVerticalSolidList"/>
    <dgm:cxn modelId="{C7E6CD5E-2874-46EF-BBD1-87650E54C869}" type="presParOf" srcId="{9E2AB60D-6739-4CEE-9B00-8A5949441666}" destId="{FB52E881-B38E-4D32-9188-D6AD511E5565}" srcOrd="0" destOrd="0" presId="urn:microsoft.com/office/officeart/2018/2/layout/IconVerticalSolidList"/>
    <dgm:cxn modelId="{E8FD1FA0-CC0B-4A68-B52E-8C04B2154A08}" type="presParOf" srcId="{9E2AB60D-6739-4CEE-9B00-8A5949441666}" destId="{16E87783-EC58-4AD8-8639-86E080EE5199}" srcOrd="1" destOrd="0" presId="urn:microsoft.com/office/officeart/2018/2/layout/IconVerticalSolidList"/>
    <dgm:cxn modelId="{F7C5249C-B540-429C-B2F5-08EBE8FCF802}" type="presParOf" srcId="{9E2AB60D-6739-4CEE-9B00-8A5949441666}" destId="{84FCD3D9-0C83-4534-9154-1A2AD9D45C25}" srcOrd="2" destOrd="0" presId="urn:microsoft.com/office/officeart/2018/2/layout/IconVerticalSolidList"/>
    <dgm:cxn modelId="{5A81AD61-B26B-4A60-86C4-77A6C62F421B}" type="presParOf" srcId="{9E2AB60D-6739-4CEE-9B00-8A5949441666}" destId="{BCDFAE26-E5D2-448B-A101-C989C14B7FA5}" srcOrd="3" destOrd="0" presId="urn:microsoft.com/office/officeart/2018/2/layout/IconVerticalSolidList"/>
    <dgm:cxn modelId="{5D4A9779-F4B8-450C-BA01-5EFBEBBB97BD}" type="presParOf" srcId="{40B94DF5-18CE-4E0F-AD47-49EB8B9D9272}" destId="{4A8A21EC-FA89-490B-BD15-B41B2FC4E19A}" srcOrd="3" destOrd="0" presId="urn:microsoft.com/office/officeart/2018/2/layout/IconVerticalSolidList"/>
    <dgm:cxn modelId="{9618E0C9-78EC-48D7-BA50-6020F7916B00}" type="presParOf" srcId="{40B94DF5-18CE-4E0F-AD47-49EB8B9D9272}" destId="{6ED9D4A4-F5C9-47AB-9A43-B5970A537B22}" srcOrd="4" destOrd="0" presId="urn:microsoft.com/office/officeart/2018/2/layout/IconVerticalSolidList"/>
    <dgm:cxn modelId="{C6E88640-6F66-4FB0-B9B6-7278EC442735}" type="presParOf" srcId="{6ED9D4A4-F5C9-47AB-9A43-B5970A537B22}" destId="{682A20B0-5268-4DEE-AE5F-7CCD6A90083E}" srcOrd="0" destOrd="0" presId="urn:microsoft.com/office/officeart/2018/2/layout/IconVerticalSolidList"/>
    <dgm:cxn modelId="{9BA42E95-7895-40DA-B1BF-81E5EE205F89}" type="presParOf" srcId="{6ED9D4A4-F5C9-47AB-9A43-B5970A537B22}" destId="{D9B8E822-3877-4FF7-898E-03C8B28913AF}" srcOrd="1" destOrd="0" presId="urn:microsoft.com/office/officeart/2018/2/layout/IconVerticalSolidList"/>
    <dgm:cxn modelId="{889890BC-C753-442E-A51A-CEE18913C64F}" type="presParOf" srcId="{6ED9D4A4-F5C9-47AB-9A43-B5970A537B22}" destId="{A1E770ED-CDDA-4A8B-8EAE-183ABB63AF5D}" srcOrd="2" destOrd="0" presId="urn:microsoft.com/office/officeart/2018/2/layout/IconVerticalSolidList"/>
    <dgm:cxn modelId="{A0490878-E9DF-4EB4-8FA8-69B73AFF3E23}" type="presParOf" srcId="{6ED9D4A4-F5C9-47AB-9A43-B5970A537B22}" destId="{2658543C-E3BD-46B0-8954-3E893884423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61DF1D-DAC4-4844-A686-C8E3888E2599}"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en-US"/>
        </a:p>
      </dgm:t>
    </dgm:pt>
    <dgm:pt modelId="{BE9E3E49-94F5-764A-AB69-5F4AF5880207}">
      <dgm:prSet phldrT="[Text]"/>
      <dgm:spPr/>
      <dgm:t>
        <a:bodyPr/>
        <a:lstStyle/>
        <a:p>
          <a:r>
            <a:rPr lang="en-US" dirty="0"/>
            <a:t>F detected?</a:t>
          </a:r>
        </a:p>
      </dgm:t>
    </dgm:pt>
    <dgm:pt modelId="{511A1586-4527-4442-8DF6-EE4B695CE741}" type="parTrans" cxnId="{53FE817B-BE1D-DB4F-972E-780396C96454}">
      <dgm:prSet/>
      <dgm:spPr/>
      <dgm:t>
        <a:bodyPr/>
        <a:lstStyle/>
        <a:p>
          <a:endParaRPr lang="en-US"/>
        </a:p>
      </dgm:t>
    </dgm:pt>
    <dgm:pt modelId="{20C0107F-062E-1344-8D5E-1CF9F04ADF88}" type="sibTrans" cxnId="{53FE817B-BE1D-DB4F-972E-780396C96454}">
      <dgm:prSet/>
      <dgm:spPr/>
      <dgm:t>
        <a:bodyPr/>
        <a:lstStyle/>
        <a:p>
          <a:endParaRPr lang="en-US"/>
        </a:p>
      </dgm:t>
    </dgm:pt>
    <dgm:pt modelId="{33E10F4A-614C-1C4B-A9BD-9CA6D44CE850}">
      <dgm:prSet phldrT="[Text]"/>
      <dgm:spPr/>
      <dgm:t>
        <a:bodyPr/>
        <a:lstStyle/>
        <a:p>
          <a:r>
            <a:rPr lang="en-US" dirty="0"/>
            <a:t>Intentionally added for grease/water resistance?</a:t>
          </a:r>
        </a:p>
      </dgm:t>
    </dgm:pt>
    <dgm:pt modelId="{5BD6F816-743D-4F43-AEC8-9535EAA5F8FD}" type="parTrans" cxnId="{9DA84387-22B8-9E42-A2D6-6C16662A337A}">
      <dgm:prSet/>
      <dgm:spPr/>
      <dgm:t>
        <a:bodyPr/>
        <a:lstStyle/>
        <a:p>
          <a:endParaRPr lang="en-US"/>
        </a:p>
      </dgm:t>
    </dgm:pt>
    <dgm:pt modelId="{829B5156-5ECF-314C-8A46-CA2B400B4E6B}" type="sibTrans" cxnId="{9DA84387-22B8-9E42-A2D6-6C16662A337A}">
      <dgm:prSet/>
      <dgm:spPr/>
      <dgm:t>
        <a:bodyPr/>
        <a:lstStyle/>
        <a:p>
          <a:endParaRPr lang="en-US"/>
        </a:p>
      </dgm:t>
    </dgm:pt>
    <dgm:pt modelId="{F7D315CF-4E74-3B43-BA2E-D0345EE743C5}">
      <dgm:prSet phldrT="[Text]"/>
      <dgm:spPr/>
      <dgm:t>
        <a:bodyPr/>
        <a:lstStyle/>
        <a:p>
          <a:r>
            <a:rPr lang="en-US" dirty="0"/>
            <a:t>Intentionally added for another reason?</a:t>
          </a:r>
        </a:p>
      </dgm:t>
    </dgm:pt>
    <dgm:pt modelId="{0CB184AF-89E6-AF4E-B683-536E259CE10F}" type="parTrans" cxnId="{0FDDFCE9-5A8E-0D40-A4C0-BB31CC3ACAF8}">
      <dgm:prSet/>
      <dgm:spPr/>
      <dgm:t>
        <a:bodyPr/>
        <a:lstStyle/>
        <a:p>
          <a:endParaRPr lang="en-US"/>
        </a:p>
      </dgm:t>
    </dgm:pt>
    <dgm:pt modelId="{EC5C4A2C-FAE3-7849-BDDF-04AD8685B790}" type="sibTrans" cxnId="{0FDDFCE9-5A8E-0D40-A4C0-BB31CC3ACAF8}">
      <dgm:prSet/>
      <dgm:spPr/>
      <dgm:t>
        <a:bodyPr/>
        <a:lstStyle/>
        <a:p>
          <a:endParaRPr lang="en-US"/>
        </a:p>
      </dgm:t>
    </dgm:pt>
    <dgm:pt modelId="{6DA120AB-FAEE-E647-8409-F4485E251B02}">
      <dgm:prSet phldrT="[Text]"/>
      <dgm:spPr/>
      <dgm:t>
        <a:bodyPr/>
        <a:lstStyle/>
        <a:p>
          <a:r>
            <a:rPr lang="en-US" dirty="0"/>
            <a:t>List of materials and additives</a:t>
          </a:r>
        </a:p>
      </dgm:t>
    </dgm:pt>
    <dgm:pt modelId="{A6455787-D8AF-7D4A-9394-3D24B3277041}" type="parTrans" cxnId="{A38E5395-21A4-BF43-86CD-99DDA2605F8C}">
      <dgm:prSet/>
      <dgm:spPr/>
      <dgm:t>
        <a:bodyPr/>
        <a:lstStyle/>
        <a:p>
          <a:endParaRPr lang="en-US"/>
        </a:p>
      </dgm:t>
    </dgm:pt>
    <dgm:pt modelId="{8C82C92D-FB89-7C4D-A738-C443AEC21A07}" type="sibTrans" cxnId="{A38E5395-21A4-BF43-86CD-99DDA2605F8C}">
      <dgm:prSet/>
      <dgm:spPr/>
      <dgm:t>
        <a:bodyPr/>
        <a:lstStyle/>
        <a:p>
          <a:endParaRPr lang="en-US"/>
        </a:p>
      </dgm:t>
    </dgm:pt>
    <dgm:pt modelId="{EEF00F14-1CFF-0743-8F93-7746ED269A90}">
      <dgm:prSet phldrT="[Text]"/>
      <dgm:spPr/>
      <dgm:t>
        <a:bodyPr/>
        <a:lstStyle/>
        <a:p>
          <a:r>
            <a:rPr lang="en-US" dirty="0"/>
            <a:t>Work with suppliers to get at source of fluorine</a:t>
          </a:r>
        </a:p>
      </dgm:t>
    </dgm:pt>
    <dgm:pt modelId="{65EF2C6A-2849-6848-B158-E2F60A7085B3}" type="parTrans" cxnId="{64D57511-044F-EF41-80D5-09D50BD754EF}">
      <dgm:prSet/>
      <dgm:spPr/>
      <dgm:t>
        <a:bodyPr/>
        <a:lstStyle/>
        <a:p>
          <a:endParaRPr lang="en-US"/>
        </a:p>
      </dgm:t>
    </dgm:pt>
    <dgm:pt modelId="{25C6B7F3-D8EE-A242-9FA6-397A18BE48AF}" type="sibTrans" cxnId="{64D57511-044F-EF41-80D5-09D50BD754EF}">
      <dgm:prSet/>
      <dgm:spPr/>
      <dgm:t>
        <a:bodyPr/>
        <a:lstStyle/>
        <a:p>
          <a:endParaRPr lang="en-US"/>
        </a:p>
      </dgm:t>
    </dgm:pt>
    <dgm:pt modelId="{B7643B21-5F62-D642-AD6A-BD93CA869FAA}">
      <dgm:prSet phldrT="[Text]"/>
      <dgm:spPr/>
      <dgm:t>
        <a:bodyPr/>
        <a:lstStyle/>
        <a:p>
          <a:r>
            <a:rPr lang="en-US" dirty="0"/>
            <a:t>Chemicals used in manufacturing may be source</a:t>
          </a:r>
        </a:p>
      </dgm:t>
    </dgm:pt>
    <dgm:pt modelId="{E93A406F-86AB-584A-99AA-7F2D4BAFD464}" type="parTrans" cxnId="{0E36B0DC-96CD-E549-9CA8-70110D7DB53D}">
      <dgm:prSet/>
      <dgm:spPr/>
      <dgm:t>
        <a:bodyPr/>
        <a:lstStyle/>
        <a:p>
          <a:endParaRPr lang="en-US"/>
        </a:p>
      </dgm:t>
    </dgm:pt>
    <dgm:pt modelId="{70781AA2-1F40-1A4F-A7AA-8CBB7BCA012A}" type="sibTrans" cxnId="{0E36B0DC-96CD-E549-9CA8-70110D7DB53D}">
      <dgm:prSet/>
      <dgm:spPr/>
      <dgm:t>
        <a:bodyPr/>
        <a:lstStyle/>
        <a:p>
          <a:endParaRPr lang="en-US"/>
        </a:p>
      </dgm:t>
    </dgm:pt>
    <dgm:pt modelId="{7EA1D009-6B0E-3047-9319-51C385C54F11}">
      <dgm:prSet phldrT="[Text]"/>
      <dgm:spPr/>
      <dgm:t>
        <a:bodyPr/>
        <a:lstStyle/>
        <a:p>
          <a:r>
            <a:rPr lang="en-US" dirty="0"/>
            <a:t>Contamination?</a:t>
          </a:r>
        </a:p>
      </dgm:t>
    </dgm:pt>
    <dgm:pt modelId="{1DD27973-81FF-A040-B652-A4BEFBFDEB4B}" type="parTrans" cxnId="{6F14F800-8B1D-224C-8604-69F13A7DFAB4}">
      <dgm:prSet/>
      <dgm:spPr/>
      <dgm:t>
        <a:bodyPr/>
        <a:lstStyle/>
        <a:p>
          <a:endParaRPr lang="en-US"/>
        </a:p>
      </dgm:t>
    </dgm:pt>
    <dgm:pt modelId="{84A9FDBC-416C-6A4B-9CCA-2C190FC91493}" type="sibTrans" cxnId="{6F14F800-8B1D-224C-8604-69F13A7DFAB4}">
      <dgm:prSet/>
      <dgm:spPr/>
      <dgm:t>
        <a:bodyPr/>
        <a:lstStyle/>
        <a:p>
          <a:endParaRPr lang="en-US"/>
        </a:p>
      </dgm:t>
    </dgm:pt>
    <dgm:pt modelId="{97FDB068-E2CA-E34D-AB01-C780B883C50D}" type="pres">
      <dgm:prSet presAssocID="{9861DF1D-DAC4-4844-A686-C8E3888E2599}" presName="linearFlow" presStyleCnt="0">
        <dgm:presLayoutVars>
          <dgm:dir/>
          <dgm:animLvl val="lvl"/>
          <dgm:resizeHandles val="exact"/>
        </dgm:presLayoutVars>
      </dgm:prSet>
      <dgm:spPr/>
      <dgm:t>
        <a:bodyPr/>
        <a:lstStyle/>
        <a:p>
          <a:endParaRPr lang="en-US"/>
        </a:p>
      </dgm:t>
    </dgm:pt>
    <dgm:pt modelId="{25A470DF-4DFF-FC44-8110-BA0195643B5C}" type="pres">
      <dgm:prSet presAssocID="{BE9E3E49-94F5-764A-AB69-5F4AF5880207}" presName="composite" presStyleCnt="0"/>
      <dgm:spPr/>
    </dgm:pt>
    <dgm:pt modelId="{1DD89172-2607-A049-A309-CBDD79C54CF4}" type="pres">
      <dgm:prSet presAssocID="{BE9E3E49-94F5-764A-AB69-5F4AF5880207}" presName="parentText" presStyleLbl="alignNode1" presStyleIdx="0" presStyleCnt="2">
        <dgm:presLayoutVars>
          <dgm:chMax val="1"/>
          <dgm:bulletEnabled val="1"/>
        </dgm:presLayoutVars>
      </dgm:prSet>
      <dgm:spPr/>
      <dgm:t>
        <a:bodyPr/>
        <a:lstStyle/>
        <a:p>
          <a:endParaRPr lang="en-US"/>
        </a:p>
      </dgm:t>
    </dgm:pt>
    <dgm:pt modelId="{7D68A60F-7FCA-4F4A-B71F-506B2D011786}" type="pres">
      <dgm:prSet presAssocID="{BE9E3E49-94F5-764A-AB69-5F4AF5880207}" presName="descendantText" presStyleLbl="alignAcc1" presStyleIdx="0" presStyleCnt="2">
        <dgm:presLayoutVars>
          <dgm:bulletEnabled val="1"/>
        </dgm:presLayoutVars>
      </dgm:prSet>
      <dgm:spPr/>
      <dgm:t>
        <a:bodyPr/>
        <a:lstStyle/>
        <a:p>
          <a:endParaRPr lang="en-US"/>
        </a:p>
      </dgm:t>
    </dgm:pt>
    <dgm:pt modelId="{D084121D-F22D-FD4D-A46F-B07113404E74}" type="pres">
      <dgm:prSet presAssocID="{20C0107F-062E-1344-8D5E-1CF9F04ADF88}" presName="sp" presStyleCnt="0"/>
      <dgm:spPr/>
    </dgm:pt>
    <dgm:pt modelId="{98B4474B-136B-BE41-AA53-6092BDAC6669}" type="pres">
      <dgm:prSet presAssocID="{6DA120AB-FAEE-E647-8409-F4485E251B02}" presName="composite" presStyleCnt="0"/>
      <dgm:spPr/>
    </dgm:pt>
    <dgm:pt modelId="{69E20403-4D7F-F243-A443-04D11E3E4C18}" type="pres">
      <dgm:prSet presAssocID="{6DA120AB-FAEE-E647-8409-F4485E251B02}" presName="parentText" presStyleLbl="alignNode1" presStyleIdx="1" presStyleCnt="2">
        <dgm:presLayoutVars>
          <dgm:chMax val="1"/>
          <dgm:bulletEnabled val="1"/>
        </dgm:presLayoutVars>
      </dgm:prSet>
      <dgm:spPr/>
      <dgm:t>
        <a:bodyPr/>
        <a:lstStyle/>
        <a:p>
          <a:endParaRPr lang="en-US"/>
        </a:p>
      </dgm:t>
    </dgm:pt>
    <dgm:pt modelId="{F0E21715-D36E-9E4E-B7B5-72E2BDB85FB1}" type="pres">
      <dgm:prSet presAssocID="{6DA120AB-FAEE-E647-8409-F4485E251B02}" presName="descendantText" presStyleLbl="alignAcc1" presStyleIdx="1" presStyleCnt="2">
        <dgm:presLayoutVars>
          <dgm:bulletEnabled val="1"/>
        </dgm:presLayoutVars>
      </dgm:prSet>
      <dgm:spPr/>
      <dgm:t>
        <a:bodyPr/>
        <a:lstStyle/>
        <a:p>
          <a:endParaRPr lang="en-US"/>
        </a:p>
      </dgm:t>
    </dgm:pt>
  </dgm:ptLst>
  <dgm:cxnLst>
    <dgm:cxn modelId="{56B0D2BE-99FC-4B26-B3D0-3C526B59C462}" type="presOf" srcId="{33E10F4A-614C-1C4B-A9BD-9CA6D44CE850}" destId="{7D68A60F-7FCA-4F4A-B71F-506B2D011786}" srcOrd="0" destOrd="0" presId="urn:microsoft.com/office/officeart/2005/8/layout/chevron2"/>
    <dgm:cxn modelId="{BF00B490-32C0-47AD-80A9-734AA22F4659}" type="presOf" srcId="{EEF00F14-1CFF-0743-8F93-7746ED269A90}" destId="{F0E21715-D36E-9E4E-B7B5-72E2BDB85FB1}" srcOrd="0" destOrd="0" presId="urn:microsoft.com/office/officeart/2005/8/layout/chevron2"/>
    <dgm:cxn modelId="{0FDDFCE9-5A8E-0D40-A4C0-BB31CC3ACAF8}" srcId="{BE9E3E49-94F5-764A-AB69-5F4AF5880207}" destId="{F7D315CF-4E74-3B43-BA2E-D0345EE743C5}" srcOrd="1" destOrd="0" parTransId="{0CB184AF-89E6-AF4E-B683-536E259CE10F}" sibTransId="{EC5C4A2C-FAE3-7849-BDDF-04AD8685B790}"/>
    <dgm:cxn modelId="{EE3A328C-B97A-4F8A-91B0-2DE71D3A64BC}" type="presOf" srcId="{7EA1D009-6B0E-3047-9319-51C385C54F11}" destId="{7D68A60F-7FCA-4F4A-B71F-506B2D011786}" srcOrd="0" destOrd="2" presId="urn:microsoft.com/office/officeart/2005/8/layout/chevron2"/>
    <dgm:cxn modelId="{FE772083-DAE0-45B2-AE42-BB96103BD26F}" type="presOf" srcId="{F7D315CF-4E74-3B43-BA2E-D0345EE743C5}" destId="{7D68A60F-7FCA-4F4A-B71F-506B2D011786}" srcOrd="0" destOrd="1" presId="urn:microsoft.com/office/officeart/2005/8/layout/chevron2"/>
    <dgm:cxn modelId="{0E36B0DC-96CD-E549-9CA8-70110D7DB53D}" srcId="{6DA120AB-FAEE-E647-8409-F4485E251B02}" destId="{B7643B21-5F62-D642-AD6A-BD93CA869FAA}" srcOrd="1" destOrd="0" parTransId="{E93A406F-86AB-584A-99AA-7F2D4BAFD464}" sibTransId="{70781AA2-1F40-1A4F-A7AA-8CBB7BCA012A}"/>
    <dgm:cxn modelId="{07E4CFE1-C962-4FD3-AA3C-0F88346044E9}" type="presOf" srcId="{BE9E3E49-94F5-764A-AB69-5F4AF5880207}" destId="{1DD89172-2607-A049-A309-CBDD79C54CF4}" srcOrd="0" destOrd="0" presId="urn:microsoft.com/office/officeart/2005/8/layout/chevron2"/>
    <dgm:cxn modelId="{9DA84387-22B8-9E42-A2D6-6C16662A337A}" srcId="{BE9E3E49-94F5-764A-AB69-5F4AF5880207}" destId="{33E10F4A-614C-1C4B-A9BD-9CA6D44CE850}" srcOrd="0" destOrd="0" parTransId="{5BD6F816-743D-4F43-AEC8-9535EAA5F8FD}" sibTransId="{829B5156-5ECF-314C-8A46-CA2B400B4E6B}"/>
    <dgm:cxn modelId="{F6667B3B-E870-4AF5-8329-FFBF8FE56EAE}" type="presOf" srcId="{6DA120AB-FAEE-E647-8409-F4485E251B02}" destId="{69E20403-4D7F-F243-A443-04D11E3E4C18}" srcOrd="0" destOrd="0" presId="urn:microsoft.com/office/officeart/2005/8/layout/chevron2"/>
    <dgm:cxn modelId="{088516D3-3853-445C-B501-B7831F31C705}" type="presOf" srcId="{B7643B21-5F62-D642-AD6A-BD93CA869FAA}" destId="{F0E21715-D36E-9E4E-B7B5-72E2BDB85FB1}" srcOrd="0" destOrd="1" presId="urn:microsoft.com/office/officeart/2005/8/layout/chevron2"/>
    <dgm:cxn modelId="{64D57511-044F-EF41-80D5-09D50BD754EF}" srcId="{6DA120AB-FAEE-E647-8409-F4485E251B02}" destId="{EEF00F14-1CFF-0743-8F93-7746ED269A90}" srcOrd="0" destOrd="0" parTransId="{65EF2C6A-2849-6848-B158-E2F60A7085B3}" sibTransId="{25C6B7F3-D8EE-A242-9FA6-397A18BE48AF}"/>
    <dgm:cxn modelId="{6F14F800-8B1D-224C-8604-69F13A7DFAB4}" srcId="{BE9E3E49-94F5-764A-AB69-5F4AF5880207}" destId="{7EA1D009-6B0E-3047-9319-51C385C54F11}" srcOrd="2" destOrd="0" parTransId="{1DD27973-81FF-A040-B652-A4BEFBFDEB4B}" sibTransId="{84A9FDBC-416C-6A4B-9CCA-2C190FC91493}"/>
    <dgm:cxn modelId="{3FF1F51C-CA41-4B31-BB2A-9CD8063B4CDA}" type="presOf" srcId="{9861DF1D-DAC4-4844-A686-C8E3888E2599}" destId="{97FDB068-E2CA-E34D-AB01-C780B883C50D}" srcOrd="0" destOrd="0" presId="urn:microsoft.com/office/officeart/2005/8/layout/chevron2"/>
    <dgm:cxn modelId="{A38E5395-21A4-BF43-86CD-99DDA2605F8C}" srcId="{9861DF1D-DAC4-4844-A686-C8E3888E2599}" destId="{6DA120AB-FAEE-E647-8409-F4485E251B02}" srcOrd="1" destOrd="0" parTransId="{A6455787-D8AF-7D4A-9394-3D24B3277041}" sibTransId="{8C82C92D-FB89-7C4D-A738-C443AEC21A07}"/>
    <dgm:cxn modelId="{53FE817B-BE1D-DB4F-972E-780396C96454}" srcId="{9861DF1D-DAC4-4844-A686-C8E3888E2599}" destId="{BE9E3E49-94F5-764A-AB69-5F4AF5880207}" srcOrd="0" destOrd="0" parTransId="{511A1586-4527-4442-8DF6-EE4B695CE741}" sibTransId="{20C0107F-062E-1344-8D5E-1CF9F04ADF88}"/>
    <dgm:cxn modelId="{19884EB0-411C-4B8C-81D7-8CC37B091A0A}" type="presParOf" srcId="{97FDB068-E2CA-E34D-AB01-C780B883C50D}" destId="{25A470DF-4DFF-FC44-8110-BA0195643B5C}" srcOrd="0" destOrd="0" presId="urn:microsoft.com/office/officeart/2005/8/layout/chevron2"/>
    <dgm:cxn modelId="{6AC2AD65-9D4E-4519-A0AE-8F705AF3BF59}" type="presParOf" srcId="{25A470DF-4DFF-FC44-8110-BA0195643B5C}" destId="{1DD89172-2607-A049-A309-CBDD79C54CF4}" srcOrd="0" destOrd="0" presId="urn:microsoft.com/office/officeart/2005/8/layout/chevron2"/>
    <dgm:cxn modelId="{7366B687-A980-4389-B2D8-0BB3039A98BF}" type="presParOf" srcId="{25A470DF-4DFF-FC44-8110-BA0195643B5C}" destId="{7D68A60F-7FCA-4F4A-B71F-506B2D011786}" srcOrd="1" destOrd="0" presId="urn:microsoft.com/office/officeart/2005/8/layout/chevron2"/>
    <dgm:cxn modelId="{92D1DA3E-1136-4C2E-B5D4-AA7B8EECF765}" type="presParOf" srcId="{97FDB068-E2CA-E34D-AB01-C780B883C50D}" destId="{D084121D-F22D-FD4D-A46F-B07113404E74}" srcOrd="1" destOrd="0" presId="urn:microsoft.com/office/officeart/2005/8/layout/chevron2"/>
    <dgm:cxn modelId="{8CD8E3EA-D0F3-45D4-B0E6-86300F9D2E61}" type="presParOf" srcId="{97FDB068-E2CA-E34D-AB01-C780B883C50D}" destId="{98B4474B-136B-BE41-AA53-6092BDAC6669}" srcOrd="2" destOrd="0" presId="urn:microsoft.com/office/officeart/2005/8/layout/chevron2"/>
    <dgm:cxn modelId="{307C6C71-66DC-4877-8D6F-3955803E2DC9}" type="presParOf" srcId="{98B4474B-136B-BE41-AA53-6092BDAC6669}" destId="{69E20403-4D7F-F243-A443-04D11E3E4C18}" srcOrd="0" destOrd="0" presId="urn:microsoft.com/office/officeart/2005/8/layout/chevron2"/>
    <dgm:cxn modelId="{66324D18-803A-45D3-9F03-F500FDCA3F46}" type="presParOf" srcId="{98B4474B-136B-BE41-AA53-6092BDAC6669}" destId="{F0E21715-D36E-9E4E-B7B5-72E2BDB85FB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C108D-8C90-4908-BA39-927B35B56004}">
      <dsp:nvSpPr>
        <dsp:cNvPr id="0" name=""/>
        <dsp:cNvSpPr/>
      </dsp:nvSpPr>
      <dsp:spPr>
        <a:xfrm>
          <a:off x="0" y="497"/>
          <a:ext cx="10969943" cy="11650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BA11DE-FCBB-4A1F-A0A4-E16BB6D39ADC}">
      <dsp:nvSpPr>
        <dsp:cNvPr id="0" name=""/>
        <dsp:cNvSpPr/>
      </dsp:nvSpPr>
      <dsp:spPr>
        <a:xfrm>
          <a:off x="352430" y="262636"/>
          <a:ext cx="640782" cy="64078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97C21D8-A3F3-4DE4-9D7A-E5518EEFE4AE}">
      <dsp:nvSpPr>
        <dsp:cNvPr id="0" name=""/>
        <dsp:cNvSpPr/>
      </dsp:nvSpPr>
      <dsp:spPr>
        <a:xfrm>
          <a:off x="1345644" y="497"/>
          <a:ext cx="9624298" cy="1165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02" tIns="123302" rIns="123302" bIns="123302" numCol="1" spcCol="1270" anchor="ctr" anchorCtr="0">
          <a:noAutofit/>
        </a:bodyPr>
        <a:lstStyle/>
        <a:p>
          <a:pPr lvl="0" algn="l" defTabSz="1111250">
            <a:lnSpc>
              <a:spcPct val="100000"/>
            </a:lnSpc>
            <a:spcBef>
              <a:spcPct val="0"/>
            </a:spcBef>
            <a:spcAft>
              <a:spcPct val="35000"/>
            </a:spcAft>
          </a:pPr>
          <a:r>
            <a:rPr lang="en-US" sz="2500" kern="1200"/>
            <a:t>Clear, quantifiable goals for phaseout of PFAS</a:t>
          </a:r>
        </a:p>
      </dsp:txBody>
      <dsp:txXfrm>
        <a:off x="1345644" y="497"/>
        <a:ext cx="9624298" cy="1165059"/>
      </dsp:txXfrm>
    </dsp:sp>
    <dsp:sp modelId="{BE3FD46E-747F-4430-BB7E-DC9F102D8B1C}">
      <dsp:nvSpPr>
        <dsp:cNvPr id="0" name=""/>
        <dsp:cNvSpPr/>
      </dsp:nvSpPr>
      <dsp:spPr>
        <a:xfrm>
          <a:off x="0" y="1456822"/>
          <a:ext cx="10969943" cy="11650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DFED85-19A4-4B24-906B-457DFEFF5C6C}">
      <dsp:nvSpPr>
        <dsp:cNvPr id="0" name=""/>
        <dsp:cNvSpPr/>
      </dsp:nvSpPr>
      <dsp:spPr>
        <a:xfrm>
          <a:off x="352430" y="1718961"/>
          <a:ext cx="640782" cy="640782"/>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B0A600-9171-4C87-B87F-5123C34D7DE0}">
      <dsp:nvSpPr>
        <dsp:cNvPr id="0" name=""/>
        <dsp:cNvSpPr/>
      </dsp:nvSpPr>
      <dsp:spPr>
        <a:xfrm>
          <a:off x="1345644" y="1456822"/>
          <a:ext cx="9624298" cy="1165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02" tIns="123302" rIns="123302" bIns="123302" numCol="1" spcCol="1270" anchor="ctr" anchorCtr="0">
          <a:noAutofit/>
        </a:bodyPr>
        <a:lstStyle/>
        <a:p>
          <a:pPr lvl="0" algn="l" defTabSz="1111250">
            <a:lnSpc>
              <a:spcPct val="100000"/>
            </a:lnSpc>
            <a:spcBef>
              <a:spcPct val="0"/>
            </a:spcBef>
            <a:spcAft>
              <a:spcPct val="35000"/>
            </a:spcAft>
          </a:pPr>
          <a:r>
            <a:rPr lang="en-US" sz="2500" kern="1200"/>
            <a:t>Timelines for phaseout</a:t>
          </a:r>
        </a:p>
      </dsp:txBody>
      <dsp:txXfrm>
        <a:off x="1345644" y="1456822"/>
        <a:ext cx="9624298" cy="1165059"/>
      </dsp:txXfrm>
    </dsp:sp>
    <dsp:sp modelId="{1EFD6AED-50D8-47CA-B9B4-87F7ABDF8D91}">
      <dsp:nvSpPr>
        <dsp:cNvPr id="0" name=""/>
        <dsp:cNvSpPr/>
      </dsp:nvSpPr>
      <dsp:spPr>
        <a:xfrm>
          <a:off x="0" y="2913147"/>
          <a:ext cx="10969943" cy="11650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BCDBD3-7C8A-4A45-B446-4132707EB1DB}">
      <dsp:nvSpPr>
        <dsp:cNvPr id="0" name=""/>
        <dsp:cNvSpPr/>
      </dsp:nvSpPr>
      <dsp:spPr>
        <a:xfrm>
          <a:off x="352430" y="3175285"/>
          <a:ext cx="640782" cy="640782"/>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1DD1D2E-7D74-4074-A9E4-76903061916B}">
      <dsp:nvSpPr>
        <dsp:cNvPr id="0" name=""/>
        <dsp:cNvSpPr/>
      </dsp:nvSpPr>
      <dsp:spPr>
        <a:xfrm>
          <a:off x="1345644" y="2913147"/>
          <a:ext cx="9624298" cy="1165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02" tIns="123302" rIns="123302" bIns="123302" numCol="1" spcCol="1270" anchor="ctr" anchorCtr="0">
          <a:noAutofit/>
        </a:bodyPr>
        <a:lstStyle/>
        <a:p>
          <a:pPr lvl="0" algn="l" defTabSz="1111250">
            <a:lnSpc>
              <a:spcPct val="100000"/>
            </a:lnSpc>
            <a:spcBef>
              <a:spcPct val="0"/>
            </a:spcBef>
            <a:spcAft>
              <a:spcPct val="35000"/>
            </a:spcAft>
          </a:pPr>
          <a:r>
            <a:rPr lang="en-US" sz="2500" kern="1200"/>
            <a:t>Plan to clearly communicate to suppliers and address PFAS in materials</a:t>
          </a:r>
        </a:p>
      </dsp:txBody>
      <dsp:txXfrm>
        <a:off x="1345644" y="2913147"/>
        <a:ext cx="9624298" cy="11650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FC62E-440A-4C77-AD10-761851EC3259}">
      <dsp:nvSpPr>
        <dsp:cNvPr id="0" name=""/>
        <dsp:cNvSpPr/>
      </dsp:nvSpPr>
      <dsp:spPr>
        <a:xfrm>
          <a:off x="656471" y="597981"/>
          <a:ext cx="1990125" cy="199012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8085E4-5828-4328-9203-0A15466ABACC}">
      <dsp:nvSpPr>
        <dsp:cNvPr id="0" name=""/>
        <dsp:cNvSpPr/>
      </dsp:nvSpPr>
      <dsp:spPr>
        <a:xfrm>
          <a:off x="1080596" y="1022106"/>
          <a:ext cx="1141875" cy="1141875"/>
        </a:xfrm>
        <a:prstGeom prst="rect">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9DC616-A3BE-4DC3-A5C9-232A106560B0}">
      <dsp:nvSpPr>
        <dsp:cNvPr id="0" name=""/>
        <dsp:cNvSpPr/>
      </dsp:nvSpPr>
      <dsp:spPr>
        <a:xfrm>
          <a:off x="20284" y="3207981"/>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111250">
            <a:lnSpc>
              <a:spcPct val="90000"/>
            </a:lnSpc>
            <a:spcBef>
              <a:spcPct val="0"/>
            </a:spcBef>
            <a:spcAft>
              <a:spcPct val="35000"/>
            </a:spcAft>
            <a:defRPr cap="all"/>
          </a:pPr>
          <a:r>
            <a:rPr lang="en-US" sz="2500" kern="1200" dirty="0"/>
            <a:t>1. Materials for food served in-store</a:t>
          </a:r>
        </a:p>
      </dsp:txBody>
      <dsp:txXfrm>
        <a:off x="20284" y="3207981"/>
        <a:ext cx="3262500" cy="720000"/>
      </dsp:txXfrm>
    </dsp:sp>
    <dsp:sp modelId="{8DC316E5-7455-454D-B278-93ACE3E3EFFC}">
      <dsp:nvSpPr>
        <dsp:cNvPr id="0" name=""/>
        <dsp:cNvSpPr/>
      </dsp:nvSpPr>
      <dsp:spPr>
        <a:xfrm>
          <a:off x="4489909" y="597981"/>
          <a:ext cx="1990125" cy="199012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2753E1-63A4-405E-B716-787B1E946787}">
      <dsp:nvSpPr>
        <dsp:cNvPr id="0" name=""/>
        <dsp:cNvSpPr/>
      </dsp:nvSpPr>
      <dsp:spPr>
        <a:xfrm>
          <a:off x="4914034" y="1022106"/>
          <a:ext cx="1141875" cy="1141875"/>
        </a:xfrm>
        <a:prstGeom prst="rect">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25D8B9E-CE54-4D7A-9E65-89EF16A7E649}">
      <dsp:nvSpPr>
        <dsp:cNvPr id="0" name=""/>
        <dsp:cNvSpPr/>
      </dsp:nvSpPr>
      <dsp:spPr>
        <a:xfrm>
          <a:off x="3853721" y="3207981"/>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111250">
            <a:lnSpc>
              <a:spcPct val="90000"/>
            </a:lnSpc>
            <a:spcBef>
              <a:spcPct val="0"/>
            </a:spcBef>
            <a:spcAft>
              <a:spcPct val="35000"/>
            </a:spcAft>
            <a:defRPr cap="all"/>
          </a:pPr>
          <a:r>
            <a:rPr lang="en-US" sz="2500" kern="1200" dirty="0"/>
            <a:t>2. Materials for private-label food</a:t>
          </a:r>
        </a:p>
      </dsp:txBody>
      <dsp:txXfrm>
        <a:off x="3853721" y="3207981"/>
        <a:ext cx="3262500" cy="720000"/>
      </dsp:txXfrm>
    </dsp:sp>
    <dsp:sp modelId="{85EA569A-CA66-488C-BA80-E0392711DF7B}">
      <dsp:nvSpPr>
        <dsp:cNvPr id="0" name=""/>
        <dsp:cNvSpPr/>
      </dsp:nvSpPr>
      <dsp:spPr>
        <a:xfrm>
          <a:off x="8323346" y="597981"/>
          <a:ext cx="1990125" cy="199012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02A1A5-289D-41AB-A3EB-4AFC2FA8B338}">
      <dsp:nvSpPr>
        <dsp:cNvPr id="0" name=""/>
        <dsp:cNvSpPr/>
      </dsp:nvSpPr>
      <dsp:spPr>
        <a:xfrm>
          <a:off x="8747471" y="1022106"/>
          <a:ext cx="1141875" cy="1141875"/>
        </a:xfrm>
        <a:prstGeom prst="rect">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7EB3B5-114B-43F4-A96C-DF8C8EEEA8AB}">
      <dsp:nvSpPr>
        <dsp:cNvPr id="0" name=""/>
        <dsp:cNvSpPr/>
      </dsp:nvSpPr>
      <dsp:spPr>
        <a:xfrm>
          <a:off x="7687159" y="3207981"/>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111250">
            <a:lnSpc>
              <a:spcPct val="90000"/>
            </a:lnSpc>
            <a:spcBef>
              <a:spcPct val="0"/>
            </a:spcBef>
            <a:spcAft>
              <a:spcPct val="35000"/>
            </a:spcAft>
            <a:defRPr cap="all"/>
          </a:pPr>
          <a:r>
            <a:rPr lang="en-US" sz="2500" kern="1200" dirty="0"/>
            <a:t>3. Materials for brand-name food</a:t>
          </a:r>
        </a:p>
      </dsp:txBody>
      <dsp:txXfrm>
        <a:off x="7687159" y="3207981"/>
        <a:ext cx="32625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6401E0-5492-4E42-962E-E7642FDCD368}">
      <dsp:nvSpPr>
        <dsp:cNvPr id="0" name=""/>
        <dsp:cNvSpPr/>
      </dsp:nvSpPr>
      <dsp:spPr>
        <a:xfrm>
          <a:off x="0" y="509"/>
          <a:ext cx="10969943" cy="119255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D791F1-C519-4CC3-AC81-129BF0E277F7}">
      <dsp:nvSpPr>
        <dsp:cNvPr id="0" name=""/>
        <dsp:cNvSpPr/>
      </dsp:nvSpPr>
      <dsp:spPr>
        <a:xfrm>
          <a:off x="360747" y="268834"/>
          <a:ext cx="655904" cy="65590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013932B-0C95-4631-8759-20E270CCE09A}">
      <dsp:nvSpPr>
        <dsp:cNvPr id="0" name=""/>
        <dsp:cNvSpPr/>
      </dsp:nvSpPr>
      <dsp:spPr>
        <a:xfrm>
          <a:off x="1377399" y="509"/>
          <a:ext cx="9592543" cy="1192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212" tIns="126212" rIns="126212" bIns="126212" numCol="1" spcCol="1270" anchor="ctr" anchorCtr="0">
          <a:noAutofit/>
        </a:bodyPr>
        <a:lstStyle/>
        <a:p>
          <a:pPr lvl="0" algn="l" defTabSz="1111250">
            <a:lnSpc>
              <a:spcPct val="90000"/>
            </a:lnSpc>
            <a:spcBef>
              <a:spcPct val="0"/>
            </a:spcBef>
            <a:spcAft>
              <a:spcPct val="35000"/>
            </a:spcAft>
          </a:pPr>
          <a:r>
            <a:rPr lang="en-US" sz="2500" kern="1200"/>
            <a:t>Require suppliers to attest that materials are PFAS-free</a:t>
          </a:r>
        </a:p>
      </dsp:txBody>
      <dsp:txXfrm>
        <a:off x="1377399" y="509"/>
        <a:ext cx="9592543" cy="1192553"/>
      </dsp:txXfrm>
    </dsp:sp>
    <dsp:sp modelId="{FB52E881-B38E-4D32-9188-D6AD511E5565}">
      <dsp:nvSpPr>
        <dsp:cNvPr id="0" name=""/>
        <dsp:cNvSpPr/>
      </dsp:nvSpPr>
      <dsp:spPr>
        <a:xfrm>
          <a:off x="0" y="1491201"/>
          <a:ext cx="10969943" cy="119255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E87783-EC58-4AD8-8639-86E080EE5199}">
      <dsp:nvSpPr>
        <dsp:cNvPr id="0" name=""/>
        <dsp:cNvSpPr/>
      </dsp:nvSpPr>
      <dsp:spPr>
        <a:xfrm>
          <a:off x="360747" y="1759526"/>
          <a:ext cx="655904" cy="65590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DFAE26-E5D2-448B-A101-C989C14B7FA5}">
      <dsp:nvSpPr>
        <dsp:cNvPr id="0" name=""/>
        <dsp:cNvSpPr/>
      </dsp:nvSpPr>
      <dsp:spPr>
        <a:xfrm>
          <a:off x="1377399" y="1491201"/>
          <a:ext cx="9592543" cy="1192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212" tIns="126212" rIns="126212" bIns="126212" numCol="1" spcCol="1270" anchor="ctr" anchorCtr="0">
          <a:noAutofit/>
        </a:bodyPr>
        <a:lstStyle/>
        <a:p>
          <a:pPr lvl="0" algn="l" defTabSz="1111250">
            <a:lnSpc>
              <a:spcPct val="90000"/>
            </a:lnSpc>
            <a:spcBef>
              <a:spcPct val="0"/>
            </a:spcBef>
            <a:spcAft>
              <a:spcPct val="35000"/>
            </a:spcAft>
          </a:pPr>
          <a:r>
            <a:rPr lang="en-US" sz="2500" kern="1200"/>
            <a:t>Require suppliers to submit total fluorine test results</a:t>
          </a:r>
        </a:p>
      </dsp:txBody>
      <dsp:txXfrm>
        <a:off x="1377399" y="1491201"/>
        <a:ext cx="9592543" cy="1192553"/>
      </dsp:txXfrm>
    </dsp:sp>
    <dsp:sp modelId="{682A20B0-5268-4DEE-AE5F-7CCD6A90083E}">
      <dsp:nvSpPr>
        <dsp:cNvPr id="0" name=""/>
        <dsp:cNvSpPr/>
      </dsp:nvSpPr>
      <dsp:spPr>
        <a:xfrm>
          <a:off x="0" y="2981893"/>
          <a:ext cx="10969943" cy="119255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B8E822-3877-4FF7-898E-03C8B28913AF}">
      <dsp:nvSpPr>
        <dsp:cNvPr id="0" name=""/>
        <dsp:cNvSpPr/>
      </dsp:nvSpPr>
      <dsp:spPr>
        <a:xfrm>
          <a:off x="360747" y="3250218"/>
          <a:ext cx="655904" cy="65590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58543C-E3BD-46B0-8954-3E893884423C}">
      <dsp:nvSpPr>
        <dsp:cNvPr id="0" name=""/>
        <dsp:cNvSpPr/>
      </dsp:nvSpPr>
      <dsp:spPr>
        <a:xfrm>
          <a:off x="1377399" y="2981893"/>
          <a:ext cx="9592543" cy="1192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212" tIns="126212" rIns="126212" bIns="126212" numCol="1" spcCol="1270" anchor="ctr" anchorCtr="0">
          <a:noAutofit/>
        </a:bodyPr>
        <a:lstStyle/>
        <a:p>
          <a:pPr lvl="0" algn="l" defTabSz="1111250">
            <a:lnSpc>
              <a:spcPct val="90000"/>
            </a:lnSpc>
            <a:spcBef>
              <a:spcPct val="0"/>
            </a:spcBef>
            <a:spcAft>
              <a:spcPct val="35000"/>
            </a:spcAft>
          </a:pPr>
          <a:r>
            <a:rPr lang="en-US" sz="2500" kern="1200" dirty="0"/>
            <a:t>Annual testing to guard against changes</a:t>
          </a:r>
        </a:p>
      </dsp:txBody>
      <dsp:txXfrm>
        <a:off x="1377399" y="2981893"/>
        <a:ext cx="9592543" cy="11925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D89172-2607-A049-A309-CBDD79C54CF4}">
      <dsp:nvSpPr>
        <dsp:cNvPr id="0" name=""/>
        <dsp:cNvSpPr/>
      </dsp:nvSpPr>
      <dsp:spPr>
        <a:xfrm rot="5400000">
          <a:off x="-347036" y="349499"/>
          <a:ext cx="2313576" cy="16195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F detected?</a:t>
          </a:r>
        </a:p>
      </dsp:txBody>
      <dsp:txXfrm rot="-5400000">
        <a:off x="1" y="812215"/>
        <a:ext cx="1619503" cy="694073"/>
      </dsp:txXfrm>
    </dsp:sp>
    <dsp:sp modelId="{7D68A60F-7FCA-4F4A-B71F-506B2D011786}">
      <dsp:nvSpPr>
        <dsp:cNvPr id="0" name=""/>
        <dsp:cNvSpPr/>
      </dsp:nvSpPr>
      <dsp:spPr>
        <a:xfrm rot="5400000">
          <a:off x="5542810" y="-3920843"/>
          <a:ext cx="1503824" cy="93504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Intentionally added for grease/water resistance?</a:t>
          </a:r>
        </a:p>
        <a:p>
          <a:pPr marL="285750" lvl="1" indent="-285750" algn="l" defTabSz="1244600">
            <a:lnSpc>
              <a:spcPct val="90000"/>
            </a:lnSpc>
            <a:spcBef>
              <a:spcPct val="0"/>
            </a:spcBef>
            <a:spcAft>
              <a:spcPct val="15000"/>
            </a:spcAft>
            <a:buChar char="••"/>
          </a:pPr>
          <a:r>
            <a:rPr lang="en-US" sz="2800" kern="1200" dirty="0"/>
            <a:t>Intentionally added for another reason?</a:t>
          </a:r>
        </a:p>
        <a:p>
          <a:pPr marL="285750" lvl="1" indent="-285750" algn="l" defTabSz="1244600">
            <a:lnSpc>
              <a:spcPct val="90000"/>
            </a:lnSpc>
            <a:spcBef>
              <a:spcPct val="0"/>
            </a:spcBef>
            <a:spcAft>
              <a:spcPct val="15000"/>
            </a:spcAft>
            <a:buChar char="••"/>
          </a:pPr>
          <a:r>
            <a:rPr lang="en-US" sz="2800" kern="1200" dirty="0"/>
            <a:t>Contamination?</a:t>
          </a:r>
        </a:p>
      </dsp:txBody>
      <dsp:txXfrm rot="-5400000">
        <a:off x="1619503" y="75875"/>
        <a:ext cx="9277028" cy="1357002"/>
      </dsp:txXfrm>
    </dsp:sp>
    <dsp:sp modelId="{69E20403-4D7F-F243-A443-04D11E3E4C18}">
      <dsp:nvSpPr>
        <dsp:cNvPr id="0" name=""/>
        <dsp:cNvSpPr/>
      </dsp:nvSpPr>
      <dsp:spPr>
        <a:xfrm rot="5400000">
          <a:off x="-347036" y="2377973"/>
          <a:ext cx="2313576" cy="1619503"/>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t>List of materials and additives</a:t>
          </a:r>
        </a:p>
      </dsp:txBody>
      <dsp:txXfrm rot="-5400000">
        <a:off x="1" y="2840689"/>
        <a:ext cx="1619503" cy="694073"/>
      </dsp:txXfrm>
    </dsp:sp>
    <dsp:sp modelId="{F0E21715-D36E-9E4E-B7B5-72E2BDB85FB1}">
      <dsp:nvSpPr>
        <dsp:cNvPr id="0" name=""/>
        <dsp:cNvSpPr/>
      </dsp:nvSpPr>
      <dsp:spPr>
        <a:xfrm rot="5400000">
          <a:off x="5542810" y="-1892370"/>
          <a:ext cx="1503824" cy="93504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Work with suppliers to get at source of fluorine</a:t>
          </a:r>
        </a:p>
        <a:p>
          <a:pPr marL="285750" lvl="1" indent="-285750" algn="l" defTabSz="1244600">
            <a:lnSpc>
              <a:spcPct val="90000"/>
            </a:lnSpc>
            <a:spcBef>
              <a:spcPct val="0"/>
            </a:spcBef>
            <a:spcAft>
              <a:spcPct val="15000"/>
            </a:spcAft>
            <a:buChar char="••"/>
          </a:pPr>
          <a:r>
            <a:rPr lang="en-US" sz="2800" kern="1200" dirty="0"/>
            <a:t>Chemicals used in manufacturing may be source</a:t>
          </a:r>
        </a:p>
      </dsp:txBody>
      <dsp:txXfrm rot="-5400000">
        <a:off x="1619503" y="2104348"/>
        <a:ext cx="9277028" cy="13570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08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50850"/>
          </a:xfrm>
          <a:prstGeom prst="rect">
            <a:avLst/>
          </a:prstGeom>
        </p:spPr>
        <p:txBody>
          <a:bodyPr vert="horz" lIns="91440" tIns="45720" rIns="91440" bIns="45720" rtlCol="0"/>
          <a:lstStyle>
            <a:lvl1pPr algn="r">
              <a:defRPr sz="1200"/>
            </a:lvl1pPr>
          </a:lstStyle>
          <a:p>
            <a:fld id="{5E55A526-B6CB-4216-88DE-BA742C1580EC}" type="datetimeFigureOut">
              <a:rPr lang="en-US" smtClean="0"/>
              <a:t>9/1/2020</a:t>
            </a:fld>
            <a:endParaRPr lang="en-US"/>
          </a:p>
        </p:txBody>
      </p:sp>
      <p:sp>
        <p:nvSpPr>
          <p:cNvPr id="4" name="Footer Placeholder 3"/>
          <p:cNvSpPr>
            <a:spLocks noGrp="1"/>
          </p:cNvSpPr>
          <p:nvPr>
            <p:ph type="ftr" sz="quarter" idx="2"/>
          </p:nvPr>
        </p:nvSpPr>
        <p:spPr>
          <a:xfrm>
            <a:off x="0" y="8551863"/>
            <a:ext cx="3067050" cy="4508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551863"/>
            <a:ext cx="3067050" cy="450850"/>
          </a:xfrm>
          <a:prstGeom prst="rect">
            <a:avLst/>
          </a:prstGeom>
        </p:spPr>
        <p:txBody>
          <a:bodyPr vert="horz" lIns="91440" tIns="45720" rIns="91440" bIns="45720" rtlCol="0" anchor="b"/>
          <a:lstStyle>
            <a:lvl1pPr algn="r">
              <a:defRPr sz="1200"/>
            </a:lvl1pPr>
          </a:lstStyle>
          <a:p>
            <a:fld id="{06CC7949-2E21-420C-B293-0376E33947E8}" type="slidenum">
              <a:rPr lang="en-US" smtClean="0"/>
              <a:t>‹#›</a:t>
            </a:fld>
            <a:endParaRPr lang="en-US"/>
          </a:p>
        </p:txBody>
      </p:sp>
    </p:spTree>
    <p:extLst>
      <p:ext uri="{BB962C8B-B14F-4D97-AF65-F5344CB8AC3E}">
        <p14:creationId xmlns:p14="http://schemas.microsoft.com/office/powerpoint/2010/main" val="14728420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502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705" y="0"/>
            <a:ext cx="3066733" cy="450215"/>
          </a:xfrm>
          <a:prstGeom prst="rect">
            <a:avLst/>
          </a:prstGeom>
        </p:spPr>
        <p:txBody>
          <a:bodyPr vert="horz" lIns="91440" tIns="45720" rIns="91440" bIns="45720" rtlCol="0"/>
          <a:lstStyle>
            <a:lvl1pPr algn="r">
              <a:defRPr sz="1200"/>
            </a:lvl1pPr>
          </a:lstStyle>
          <a:p>
            <a:fld id="{9469015D-52B0-413D-8B67-880F78666A34}" type="datetimeFigureOut">
              <a:rPr lang="en-US" smtClean="0"/>
              <a:t>9/1/2020</a:t>
            </a:fld>
            <a:endParaRPr lang="en-US"/>
          </a:p>
        </p:txBody>
      </p:sp>
      <p:sp>
        <p:nvSpPr>
          <p:cNvPr id="4" name="Slide Image Placeholder 3"/>
          <p:cNvSpPr>
            <a:spLocks noGrp="1" noRot="1" noChangeAspect="1"/>
          </p:cNvSpPr>
          <p:nvPr>
            <p:ph type="sldImg" idx="2"/>
          </p:nvPr>
        </p:nvSpPr>
        <p:spPr>
          <a:xfrm>
            <a:off x="538163" y="674688"/>
            <a:ext cx="6000750" cy="33766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7708" y="4277043"/>
            <a:ext cx="5661660" cy="405193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552522"/>
            <a:ext cx="3066733" cy="45021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552522"/>
            <a:ext cx="3066733" cy="450215"/>
          </a:xfrm>
          <a:prstGeom prst="rect">
            <a:avLst/>
          </a:prstGeom>
        </p:spPr>
        <p:txBody>
          <a:bodyPr vert="horz" lIns="91440" tIns="45720" rIns="91440" bIns="45720" rtlCol="0" anchor="b"/>
          <a:lstStyle>
            <a:lvl1pPr algn="r">
              <a:defRPr sz="1200"/>
            </a:lvl1pPr>
          </a:lstStyle>
          <a:p>
            <a:fld id="{84DD0AD7-FBBD-41D6-8271-827D2C0151BA}" type="slidenum">
              <a:rPr lang="en-US" smtClean="0"/>
              <a:t>‹#›</a:t>
            </a:fld>
            <a:endParaRPr lang="en-US"/>
          </a:p>
        </p:txBody>
      </p:sp>
    </p:spTree>
    <p:extLst>
      <p:ext uri="{BB962C8B-B14F-4D97-AF65-F5344CB8AC3E}">
        <p14:creationId xmlns:p14="http://schemas.microsoft.com/office/powerpoint/2010/main" val="1664402056"/>
      </p:ext>
    </p:extLst>
  </p:cSld>
  <p:clrMap bg1="lt1" tx1="dk1" bg2="lt2" tx2="dk2" accent1="accent1" accent2="accent2" accent3="accent3" accent4="accent4" accent5="accent5" accent6="accent6" hlink="hlink" folHlink="folHlink"/>
  <p:notesStyle>
    <a:lvl1pPr marL="0" algn="l" defTabSz="1217830" rtl="0" eaLnBrk="1" latinLnBrk="0" hangingPunct="1">
      <a:defRPr sz="1600" kern="1200">
        <a:solidFill>
          <a:schemeClr val="tx1"/>
        </a:solidFill>
        <a:latin typeface="+mn-lt"/>
        <a:ea typeface="+mn-ea"/>
        <a:cs typeface="+mn-cs"/>
      </a:defRPr>
    </a:lvl1pPr>
    <a:lvl2pPr marL="608915" algn="l" defTabSz="1217830" rtl="0" eaLnBrk="1" latinLnBrk="0" hangingPunct="1">
      <a:defRPr sz="1600" kern="1200">
        <a:solidFill>
          <a:schemeClr val="tx1"/>
        </a:solidFill>
        <a:latin typeface="+mn-lt"/>
        <a:ea typeface="+mn-ea"/>
        <a:cs typeface="+mn-cs"/>
      </a:defRPr>
    </a:lvl2pPr>
    <a:lvl3pPr marL="1217830" algn="l" defTabSz="1217830" rtl="0" eaLnBrk="1" latinLnBrk="0" hangingPunct="1">
      <a:defRPr sz="1600" kern="1200">
        <a:solidFill>
          <a:schemeClr val="tx1"/>
        </a:solidFill>
        <a:latin typeface="+mn-lt"/>
        <a:ea typeface="+mn-ea"/>
        <a:cs typeface="+mn-cs"/>
      </a:defRPr>
    </a:lvl3pPr>
    <a:lvl4pPr marL="1826744" algn="l" defTabSz="1217830" rtl="0" eaLnBrk="1" latinLnBrk="0" hangingPunct="1">
      <a:defRPr sz="1600" kern="1200">
        <a:solidFill>
          <a:schemeClr val="tx1"/>
        </a:solidFill>
        <a:latin typeface="+mn-lt"/>
        <a:ea typeface="+mn-ea"/>
        <a:cs typeface="+mn-cs"/>
      </a:defRPr>
    </a:lvl4pPr>
    <a:lvl5pPr marL="2435659" algn="l" defTabSz="1217830" rtl="0" eaLnBrk="1" latinLnBrk="0" hangingPunct="1">
      <a:defRPr sz="1600" kern="1200">
        <a:solidFill>
          <a:schemeClr val="tx1"/>
        </a:solidFill>
        <a:latin typeface="+mn-lt"/>
        <a:ea typeface="+mn-ea"/>
        <a:cs typeface="+mn-cs"/>
      </a:defRPr>
    </a:lvl5pPr>
    <a:lvl6pPr marL="3044574" algn="l" defTabSz="1217830" rtl="0" eaLnBrk="1" latinLnBrk="0" hangingPunct="1">
      <a:defRPr sz="1600" kern="1200">
        <a:solidFill>
          <a:schemeClr val="tx1"/>
        </a:solidFill>
        <a:latin typeface="+mn-lt"/>
        <a:ea typeface="+mn-ea"/>
        <a:cs typeface="+mn-cs"/>
      </a:defRPr>
    </a:lvl6pPr>
    <a:lvl7pPr marL="3653489" algn="l" defTabSz="1217830" rtl="0" eaLnBrk="1" latinLnBrk="0" hangingPunct="1">
      <a:defRPr sz="1600" kern="1200">
        <a:solidFill>
          <a:schemeClr val="tx1"/>
        </a:solidFill>
        <a:latin typeface="+mn-lt"/>
        <a:ea typeface="+mn-ea"/>
        <a:cs typeface="+mn-cs"/>
      </a:defRPr>
    </a:lvl7pPr>
    <a:lvl8pPr marL="4262402" algn="l" defTabSz="1217830" rtl="0" eaLnBrk="1" latinLnBrk="0" hangingPunct="1">
      <a:defRPr sz="1600" kern="1200">
        <a:solidFill>
          <a:schemeClr val="tx1"/>
        </a:solidFill>
        <a:latin typeface="+mn-lt"/>
        <a:ea typeface="+mn-ea"/>
        <a:cs typeface="+mn-cs"/>
      </a:defRPr>
    </a:lvl8pPr>
    <a:lvl9pPr marL="4871318" algn="l" defTabSz="121783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DD0AD7-FBBD-41D6-8271-827D2C0151BA}" type="slidenum">
              <a:rPr lang="en-US" smtClean="0"/>
              <a:t>1</a:t>
            </a:fld>
            <a:endParaRPr lang="en-US"/>
          </a:p>
        </p:txBody>
      </p:sp>
    </p:spTree>
    <p:extLst>
      <p:ext uri="{BB962C8B-B14F-4D97-AF65-F5344CB8AC3E}">
        <p14:creationId xmlns:p14="http://schemas.microsoft.com/office/powerpoint/2010/main" val="3564001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DD0AD7-FBBD-41D6-8271-827D2C0151BA}" type="slidenum">
              <a:rPr lang="en-US" smtClean="0"/>
              <a:t>2</a:t>
            </a:fld>
            <a:endParaRPr lang="en-US"/>
          </a:p>
        </p:txBody>
      </p:sp>
    </p:spTree>
    <p:extLst>
      <p:ext uri="{BB962C8B-B14F-4D97-AF65-F5344CB8AC3E}">
        <p14:creationId xmlns:p14="http://schemas.microsoft.com/office/powerpoint/2010/main" val="3043714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DD0AD7-FBBD-41D6-8271-827D2C0151BA}" type="slidenum">
              <a:rPr lang="en-US" smtClean="0"/>
              <a:t>3</a:t>
            </a:fld>
            <a:endParaRPr lang="en-US"/>
          </a:p>
        </p:txBody>
      </p:sp>
    </p:spTree>
    <p:extLst>
      <p:ext uri="{BB962C8B-B14F-4D97-AF65-F5344CB8AC3E}">
        <p14:creationId xmlns:p14="http://schemas.microsoft.com/office/powerpoint/2010/main" val="3564001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DD0AD7-FBBD-41D6-8271-827D2C0151BA}" type="slidenum">
              <a:rPr lang="en-US" smtClean="0"/>
              <a:t>4</a:t>
            </a:fld>
            <a:endParaRPr lang="en-US"/>
          </a:p>
        </p:txBody>
      </p:sp>
    </p:spTree>
    <p:extLst>
      <p:ext uri="{BB962C8B-B14F-4D97-AF65-F5344CB8AC3E}">
        <p14:creationId xmlns:p14="http://schemas.microsoft.com/office/powerpoint/2010/main" val="307373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r>
              <a:rPr lang="en-US" dirty="0" smtClean="0"/>
              <a:t>We are users of these analytical</a:t>
            </a:r>
            <a:r>
              <a:rPr lang="en-US" baseline="0" dirty="0" smtClean="0"/>
              <a:t> test results</a:t>
            </a:r>
          </a:p>
          <a:p>
            <a:r>
              <a:rPr lang="en-US" baseline="0" dirty="0" smtClean="0"/>
              <a:t>We are not analytical chemists nor do we work with laboratories conducting these tests</a:t>
            </a:r>
          </a:p>
          <a:p>
            <a:r>
              <a:rPr lang="en-US" baseline="0" dirty="0" smtClean="0"/>
              <a:t>We are serving as a clearinghouse for this information </a:t>
            </a:r>
          </a:p>
          <a:p>
            <a:r>
              <a:rPr lang="en-US" baseline="0" dirty="0" smtClean="0"/>
              <a:t>We have learned through our own experience and put together this fact sheet as a reference for ourselves, then realized it could be helpful for others</a:t>
            </a:r>
            <a:endParaRPr lang="en-US" dirty="0"/>
          </a:p>
        </p:txBody>
      </p:sp>
      <p:sp>
        <p:nvSpPr>
          <p:cNvPr id="4" name="Slide Number Placeholder 3"/>
          <p:cNvSpPr>
            <a:spLocks noGrp="1"/>
          </p:cNvSpPr>
          <p:nvPr>
            <p:ph type="sldNum" sz="quarter" idx="10"/>
          </p:nvPr>
        </p:nvSpPr>
        <p:spPr/>
        <p:txBody>
          <a:bodyPr/>
          <a:lstStyle/>
          <a:p>
            <a:fld id="{3A6FBC32-8EB8-4B12-A6AE-23BBCA5AEF07}"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4194584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6275"/>
            <a:ext cx="6000750" cy="3376613"/>
          </a:xfrm>
        </p:spPr>
      </p:sp>
      <p:sp>
        <p:nvSpPr>
          <p:cNvPr id="3" name="Notes Placeholder 2"/>
          <p:cNvSpPr>
            <a:spLocks noGrp="1"/>
          </p:cNvSpPr>
          <p:nvPr>
            <p:ph type="body" idx="1"/>
          </p:nvPr>
        </p:nvSpPr>
        <p:spPr/>
        <p:txBody>
          <a:bodyPr/>
          <a:lstStyle/>
          <a:p>
            <a:r>
              <a:rPr lang="en-US" dirty="0" smtClean="0"/>
              <a:t>Total Fluorine – affordable and good indicator that PFAS is in there</a:t>
            </a:r>
            <a:endParaRPr lang="en-US" dirty="0"/>
          </a:p>
        </p:txBody>
      </p:sp>
      <p:sp>
        <p:nvSpPr>
          <p:cNvPr id="4" name="Slide Number Placeholder 3"/>
          <p:cNvSpPr>
            <a:spLocks noGrp="1"/>
          </p:cNvSpPr>
          <p:nvPr>
            <p:ph type="sldNum" sz="quarter" idx="10"/>
          </p:nvPr>
        </p:nvSpPr>
        <p:spPr/>
        <p:txBody>
          <a:bodyPr/>
          <a:lstStyle/>
          <a:p>
            <a:fld id="{4F96E156-4910-3944-AD9E-B83B4C3B4A4D}"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3131001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6275"/>
            <a:ext cx="6000750" cy="3376613"/>
          </a:xfrm>
        </p:spPr>
      </p:sp>
      <p:sp>
        <p:nvSpPr>
          <p:cNvPr id="3" name="Notes Placeholder 2"/>
          <p:cNvSpPr>
            <a:spLocks noGrp="1"/>
          </p:cNvSpPr>
          <p:nvPr>
            <p:ph type="body" idx="1"/>
          </p:nvPr>
        </p:nvSpPr>
        <p:spPr/>
        <p:txBody>
          <a:bodyPr/>
          <a:lstStyle/>
          <a:p>
            <a:r>
              <a:rPr lang="en-US" dirty="0" smtClean="0"/>
              <a:t>Very high level explanation of the analytical techniques used.</a:t>
            </a:r>
            <a:r>
              <a:rPr lang="en-US" baseline="0" dirty="0" smtClean="0"/>
              <a:t>  Contact labs offering these methods to learn the details.</a:t>
            </a:r>
          </a:p>
          <a:p>
            <a:pPr marL="228600" indent="-228600">
              <a:buAutoNum type="arabicPeriod"/>
            </a:pPr>
            <a:r>
              <a:rPr lang="en-US" sz="1200" b="0" i="0" kern="1200" dirty="0" smtClean="0">
                <a:solidFill>
                  <a:schemeClr val="tx1"/>
                </a:solidFill>
                <a:effectLst/>
                <a:latin typeface="+mn-lt"/>
                <a:ea typeface="+mn-ea"/>
                <a:cs typeface="+mn-cs"/>
              </a:rPr>
              <a:t>CIC:</a:t>
            </a:r>
            <a:r>
              <a:rPr lang="en-US" sz="1200" b="0" i="0" kern="1200" baseline="0" dirty="0" smtClean="0">
                <a:solidFill>
                  <a:schemeClr val="tx1"/>
                </a:solidFill>
                <a:effectLst/>
                <a:latin typeface="+mn-lt"/>
                <a:ea typeface="+mn-ea"/>
                <a:cs typeface="+mn-cs"/>
              </a:rPr>
              <a:t> Combustion of the sample at high temperature to create HF and then HF absorption solution to make fluoride ions and ions measured by ion chromatography.  </a:t>
            </a:r>
          </a:p>
          <a:p>
            <a:pPr marL="228600" indent="-228600">
              <a:buAutoNum type="arabicPeriod"/>
            </a:pPr>
            <a:r>
              <a:rPr lang="en-US" sz="1200" b="0" i="0" kern="1200" baseline="0" dirty="0" smtClean="0">
                <a:solidFill>
                  <a:schemeClr val="tx1"/>
                </a:solidFill>
                <a:effectLst/>
                <a:latin typeface="+mn-lt"/>
                <a:ea typeface="+mn-ea"/>
                <a:cs typeface="+mn-cs"/>
              </a:rPr>
              <a:t>ISE: Combustion of the sample at high temperature and use fluorine specific electrode to measure ions.</a:t>
            </a:r>
          </a:p>
          <a:p>
            <a:pPr marL="228600" indent="-228600">
              <a:buAutoNum type="arabicPeriod"/>
            </a:pPr>
            <a:r>
              <a:rPr lang="en-US" sz="1200" b="0" i="0" kern="1200" dirty="0" smtClean="0">
                <a:solidFill>
                  <a:schemeClr val="tx1"/>
                </a:solidFill>
                <a:effectLst/>
                <a:latin typeface="+mn-lt"/>
                <a:ea typeface="+mn-ea"/>
                <a:cs typeface="+mn-cs"/>
              </a:rPr>
              <a:t>XPS: A type of </a:t>
            </a:r>
            <a:r>
              <a:rPr lang="en-US" sz="1200" b="0" i="0" u="none" strike="noStrike" kern="1200" dirty="0" smtClean="0">
                <a:solidFill>
                  <a:schemeClr val="tx1"/>
                </a:solidFill>
                <a:effectLst/>
                <a:latin typeface="+mn-lt"/>
                <a:ea typeface="+mn-ea"/>
                <a:cs typeface="+mn-cs"/>
              </a:rPr>
              <a:t>photoemission spectroscopy.  X-ray beam is directed on sample (irradiate sample) and you measure kinetic</a:t>
            </a:r>
            <a:r>
              <a:rPr lang="en-US" sz="1200" b="0" i="0" u="none" strike="noStrike" kern="1200" baseline="0" dirty="0" smtClean="0">
                <a:solidFill>
                  <a:schemeClr val="tx1"/>
                </a:solidFill>
                <a:effectLst/>
                <a:latin typeface="+mn-lt"/>
                <a:ea typeface="+mn-ea"/>
                <a:cs typeface="+mn-cs"/>
              </a:rPr>
              <a:t> energy and number of electrons ejected.  Can be used to measure elements such as fluorine.  </a:t>
            </a:r>
          </a:p>
          <a:p>
            <a:pPr marL="228600" marR="0" indent="-228600" algn="l" defTabSz="914354" rtl="0" eaLnBrk="1" fontAlgn="auto" latinLnBrk="0" hangingPunct="1">
              <a:lnSpc>
                <a:spcPct val="100000"/>
              </a:lnSpc>
              <a:spcBef>
                <a:spcPts val="0"/>
              </a:spcBef>
              <a:spcAft>
                <a:spcPts val="0"/>
              </a:spcAft>
              <a:buClrTx/>
              <a:buSzTx/>
              <a:buFontTx/>
              <a:buAutoNum type="arabicPeriod"/>
              <a:tabLst/>
              <a:defRPr/>
            </a:pPr>
            <a:r>
              <a:rPr lang="en-US" baseline="0" dirty="0" smtClean="0"/>
              <a:t>PIGE: A type of nuclear reaction analysis where a </a:t>
            </a:r>
            <a:r>
              <a:rPr lang="en-US" sz="1200" b="0" i="0" kern="1200" baseline="0" dirty="0" smtClean="0">
                <a:solidFill>
                  <a:schemeClr val="tx1"/>
                </a:solidFill>
                <a:effectLst/>
                <a:latin typeface="+mn-lt"/>
                <a:ea typeface="+mn-ea"/>
                <a:cs typeface="+mn-cs"/>
              </a:rPr>
              <a:t>p</a:t>
            </a:r>
            <a:r>
              <a:rPr lang="en-US" sz="1200" b="0" i="0" kern="1200" dirty="0" smtClean="0">
                <a:solidFill>
                  <a:schemeClr val="tx1"/>
                </a:solidFill>
                <a:effectLst/>
                <a:latin typeface="+mn-lt"/>
                <a:ea typeface="+mn-ea"/>
                <a:cs typeface="+mn-cs"/>
              </a:rPr>
              <a:t>roton beam is directed onto a sample</a:t>
            </a:r>
            <a:r>
              <a:rPr lang="en-US" sz="1200" b="0" i="0" kern="1200" baseline="0" dirty="0" smtClean="0">
                <a:solidFill>
                  <a:schemeClr val="tx1"/>
                </a:solidFill>
                <a:effectLst/>
                <a:latin typeface="+mn-lt"/>
                <a:ea typeface="+mn-ea"/>
                <a:cs typeface="+mn-cs"/>
              </a:rPr>
              <a:t> exciting nuclei so they emit gamma rays</a:t>
            </a:r>
            <a:r>
              <a:rPr lang="en-US" sz="1200" b="0" i="0" kern="1200" dirty="0" smtClean="0">
                <a:solidFill>
                  <a:schemeClr val="tx1"/>
                </a:solidFill>
                <a:effectLst/>
                <a:latin typeface="+mn-lt"/>
                <a:ea typeface="+mn-ea"/>
                <a:cs typeface="+mn-cs"/>
              </a:rPr>
              <a:t>. These may be used to characterize the sample.</a:t>
            </a:r>
            <a:endParaRPr lang="en-US" sz="1200" b="0" i="0" u="none" strike="noStrike" kern="1200" baseline="0" dirty="0" smtClean="0">
              <a:solidFill>
                <a:schemeClr val="tx1"/>
              </a:solidFill>
              <a:effectLst/>
              <a:latin typeface="+mn-lt"/>
              <a:ea typeface="+mn-ea"/>
              <a:cs typeface="+mn-cs"/>
            </a:endParaRPr>
          </a:p>
          <a:p>
            <a:pPr marL="228600" marR="0" indent="-228600" algn="l" defTabSz="914354" rtl="0" eaLnBrk="1" fontAlgn="auto" latinLnBrk="0" hangingPunct="1">
              <a:lnSpc>
                <a:spcPct val="100000"/>
              </a:lnSpc>
              <a:spcBef>
                <a:spcPts val="0"/>
              </a:spcBef>
              <a:spcAft>
                <a:spcPts val="0"/>
              </a:spcAft>
              <a:buClrTx/>
              <a:buSzTx/>
              <a:buFontTx/>
              <a:buAutoNum type="arabicPeriod"/>
              <a:tabLst/>
              <a:defRPr/>
            </a:pPr>
            <a:r>
              <a:rPr lang="en-US" sz="1200" b="0" i="0" kern="1200" baseline="0" dirty="0" smtClean="0">
                <a:solidFill>
                  <a:schemeClr val="tx1"/>
                </a:solidFill>
                <a:effectLst/>
                <a:latin typeface="+mn-lt"/>
                <a:ea typeface="+mn-ea"/>
                <a:cs typeface="+mn-cs"/>
              </a:rPr>
              <a:t>INNA: A type of nuclear reaction analysis using neutron activation. </a:t>
            </a:r>
            <a:r>
              <a:rPr lang="en-US" sz="1200" b="0" i="0" kern="1200" dirty="0" smtClean="0">
                <a:solidFill>
                  <a:schemeClr val="tx1"/>
                </a:solidFill>
                <a:effectLst/>
                <a:latin typeface="+mn-lt"/>
                <a:ea typeface="+mn-ea"/>
                <a:cs typeface="+mn-cs"/>
              </a:rPr>
              <a:t>The sample is bombarded with neutrons, causing the elements to form radioactive isotopes. Study</a:t>
            </a:r>
            <a:r>
              <a:rPr lang="en-US" sz="1200" b="0" i="0" kern="1200" baseline="0" dirty="0" smtClean="0">
                <a:solidFill>
                  <a:schemeClr val="tx1"/>
                </a:solidFill>
                <a:effectLst/>
                <a:latin typeface="+mn-lt"/>
                <a:ea typeface="+mn-ea"/>
                <a:cs typeface="+mn-cs"/>
              </a:rPr>
              <a:t> the spectra of radioactive emissions to well known emissions and decay paths for elements such as fluorine to determine concentration of the element within the sample. </a:t>
            </a:r>
          </a:p>
          <a:p>
            <a:endParaRPr lang="en-US" dirty="0"/>
          </a:p>
        </p:txBody>
      </p:sp>
      <p:sp>
        <p:nvSpPr>
          <p:cNvPr id="4" name="Slide Number Placeholder 3"/>
          <p:cNvSpPr>
            <a:spLocks noGrp="1"/>
          </p:cNvSpPr>
          <p:nvPr>
            <p:ph type="sldNum" sz="quarter" idx="10"/>
          </p:nvPr>
        </p:nvSpPr>
        <p:spPr/>
        <p:txBody>
          <a:bodyPr/>
          <a:lstStyle/>
          <a:p>
            <a:fld id="{4F96E156-4910-3944-AD9E-B83B4C3B4A4D}"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131001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6275"/>
            <a:ext cx="6000750" cy="33766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96E156-4910-3944-AD9E-B83B4C3B4A4D}"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3131001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r>
              <a:rPr lang="en-US" sz="800" b="0" i="0" kern="1200" dirty="0" smtClean="0">
                <a:solidFill>
                  <a:schemeClr val="tx1"/>
                </a:solidFill>
                <a:effectLst/>
                <a:latin typeface="+mn-lt"/>
                <a:ea typeface="+mn-ea"/>
                <a:cs typeface="+mn-cs"/>
              </a:rPr>
              <a:t>ISO 10304-1:2007 specifies a method for the determination of dissolved bromide, chloride, fluoride, nitrate, nitrite, orthophosphate and sulfate in water, e.g. drinking water, ground water, surface water, waste water, leachates and marine water by liquid chromatography of ions.</a:t>
            </a:r>
          </a:p>
          <a:p>
            <a:pPr marL="0" marR="0" indent="0" algn="l" defTabSz="914354" rtl="0" eaLnBrk="1" fontAlgn="auto" latinLnBrk="0" hangingPunct="1">
              <a:lnSpc>
                <a:spcPct val="100000"/>
              </a:lnSpc>
              <a:spcBef>
                <a:spcPts val="0"/>
              </a:spcBef>
              <a:spcAft>
                <a:spcPts val="0"/>
              </a:spcAft>
              <a:buClrTx/>
              <a:buSzTx/>
              <a:buFontTx/>
              <a:buNone/>
              <a:tabLst/>
              <a:defRPr/>
            </a:pPr>
            <a:endParaRPr lang="en-US" sz="800" b="0" dirty="0" smtClean="0"/>
          </a:p>
          <a:p>
            <a:r>
              <a:rPr lang="en-US" sz="800" b="0" i="0" kern="1200" dirty="0" smtClean="0">
                <a:solidFill>
                  <a:schemeClr val="tx1"/>
                </a:solidFill>
                <a:effectLst/>
                <a:latin typeface="+mn-lt"/>
                <a:ea typeface="+mn-ea"/>
                <a:cs typeface="+mn-cs"/>
              </a:rPr>
              <a:t>ISO 25101:2009 specifies a method for the determination of the linear isomers of </a:t>
            </a:r>
            <a:r>
              <a:rPr lang="en-US" sz="800" b="0" i="0" kern="1200" dirty="0" err="1" smtClean="0">
                <a:solidFill>
                  <a:schemeClr val="tx1"/>
                </a:solidFill>
                <a:effectLst/>
                <a:latin typeface="+mn-lt"/>
                <a:ea typeface="+mn-ea"/>
                <a:cs typeface="+mn-cs"/>
              </a:rPr>
              <a:t>perfluorooctanesulfonate</a:t>
            </a:r>
            <a:r>
              <a:rPr lang="en-US" sz="800" b="0" i="0" kern="1200" dirty="0" smtClean="0">
                <a:solidFill>
                  <a:schemeClr val="tx1"/>
                </a:solidFill>
                <a:effectLst/>
                <a:latin typeface="+mn-lt"/>
                <a:ea typeface="+mn-ea"/>
                <a:cs typeface="+mn-cs"/>
              </a:rPr>
              <a:t> (PFOS) and </a:t>
            </a:r>
            <a:r>
              <a:rPr lang="en-US" sz="800" b="0" i="0" kern="1200" dirty="0" err="1" smtClean="0">
                <a:solidFill>
                  <a:schemeClr val="tx1"/>
                </a:solidFill>
                <a:effectLst/>
                <a:latin typeface="+mn-lt"/>
                <a:ea typeface="+mn-ea"/>
                <a:cs typeface="+mn-cs"/>
              </a:rPr>
              <a:t>perfluorooctanoate</a:t>
            </a:r>
            <a:r>
              <a:rPr lang="en-US" sz="800" b="0" i="0" kern="1200" dirty="0" smtClean="0">
                <a:solidFill>
                  <a:schemeClr val="tx1"/>
                </a:solidFill>
                <a:effectLst/>
                <a:latin typeface="+mn-lt"/>
                <a:ea typeface="+mn-ea"/>
                <a:cs typeface="+mn-cs"/>
              </a:rPr>
              <a:t> (PFOA) in unfiltered samples of drinking water, ground water and surface water (fresh water and sea water) using high-performance liquid chromatography-tandem mass spectrometry (HPLC‑MS/MS). </a:t>
            </a:r>
          </a:p>
          <a:p>
            <a:endParaRPr lang="en-US" sz="800" b="0" i="0" kern="1200" dirty="0" smtClean="0">
              <a:solidFill>
                <a:schemeClr val="tx1"/>
              </a:solidFill>
              <a:effectLst/>
              <a:latin typeface="+mn-lt"/>
              <a:ea typeface="+mn-ea"/>
              <a:cs typeface="+mn-cs"/>
            </a:endParaRPr>
          </a:p>
          <a:p>
            <a:pPr marL="0" marR="0" indent="0" algn="l" defTabSz="914354" rtl="0" eaLnBrk="1" fontAlgn="auto" latinLnBrk="0" hangingPunct="1">
              <a:lnSpc>
                <a:spcPct val="100000"/>
              </a:lnSpc>
              <a:spcBef>
                <a:spcPts val="0"/>
              </a:spcBef>
              <a:spcAft>
                <a:spcPts val="0"/>
              </a:spcAft>
              <a:buClrTx/>
              <a:buSzTx/>
              <a:buFontTx/>
              <a:buNone/>
              <a:tabLst/>
              <a:defRPr/>
            </a:pPr>
            <a:r>
              <a:rPr lang="en-US" sz="800" b="0" i="0" kern="1200" dirty="0" smtClean="0">
                <a:solidFill>
                  <a:schemeClr val="tx1"/>
                </a:solidFill>
                <a:effectLst/>
                <a:latin typeface="+mn-lt"/>
                <a:ea typeface="+mn-ea"/>
                <a:cs typeface="+mn-cs"/>
              </a:rPr>
              <a:t>EPA Method 537 was published in 2009 for the determination of 14 PFAS in drinking water using solid phase extraction (SPE) and liquid chromatography/tandem mass spectrometry (LC/MS/MS). </a:t>
            </a:r>
          </a:p>
          <a:p>
            <a:pPr marL="0" marR="0" indent="0" algn="l" defTabSz="914354" rtl="0" eaLnBrk="1" fontAlgn="auto" latinLnBrk="0" hangingPunct="1">
              <a:lnSpc>
                <a:spcPct val="100000"/>
              </a:lnSpc>
              <a:spcBef>
                <a:spcPts val="0"/>
              </a:spcBef>
              <a:spcAft>
                <a:spcPts val="0"/>
              </a:spcAft>
              <a:buClrTx/>
              <a:buSzTx/>
              <a:buFontTx/>
              <a:buNone/>
              <a:tabLst/>
              <a:defRPr/>
            </a:pPr>
            <a:endParaRPr lang="en-US" sz="800" b="0" i="0" kern="1200" dirty="0" smtClean="0">
              <a:solidFill>
                <a:schemeClr val="tx1"/>
              </a:solidFill>
              <a:effectLst/>
              <a:latin typeface="+mn-lt"/>
              <a:ea typeface="+mn-ea"/>
              <a:cs typeface="+mn-cs"/>
            </a:endParaRPr>
          </a:p>
          <a:p>
            <a:pPr marL="0" marR="0" indent="0" algn="l" defTabSz="914354" rtl="0" eaLnBrk="1" fontAlgn="auto" latinLnBrk="0" hangingPunct="1">
              <a:lnSpc>
                <a:spcPct val="100000"/>
              </a:lnSpc>
              <a:spcBef>
                <a:spcPts val="0"/>
              </a:spcBef>
              <a:spcAft>
                <a:spcPts val="0"/>
              </a:spcAft>
              <a:buClrTx/>
              <a:buSzTx/>
              <a:buFontTx/>
              <a:buNone/>
              <a:tabLst/>
              <a:defRPr/>
            </a:pPr>
            <a:r>
              <a:rPr lang="en-US" sz="800" b="0" dirty="0" smtClean="0"/>
              <a:t>EPA</a:t>
            </a:r>
            <a:r>
              <a:rPr lang="en-US" sz="800" b="0" baseline="0" dirty="0" smtClean="0"/>
              <a:t> </a:t>
            </a:r>
            <a:r>
              <a:rPr lang="en-US" sz="800" b="0" i="0" kern="1200" dirty="0" smtClean="0">
                <a:solidFill>
                  <a:schemeClr val="tx1"/>
                </a:solidFill>
                <a:effectLst/>
                <a:latin typeface="+mn-lt"/>
                <a:ea typeface="+mn-ea"/>
                <a:cs typeface="+mn-cs"/>
              </a:rPr>
              <a:t>Method 537.1</a:t>
            </a:r>
            <a:r>
              <a:rPr lang="en-US" sz="800" b="0" i="0" kern="1200" baseline="0" dirty="0" smtClean="0">
                <a:solidFill>
                  <a:schemeClr val="tx1"/>
                </a:solidFill>
                <a:effectLst/>
                <a:latin typeface="+mn-lt"/>
                <a:ea typeface="+mn-ea"/>
                <a:cs typeface="+mn-cs"/>
              </a:rPr>
              <a:t> </a:t>
            </a:r>
            <a:r>
              <a:rPr lang="en-US" sz="800" b="0" i="0" kern="1200" dirty="0" smtClean="0">
                <a:solidFill>
                  <a:schemeClr val="tx1"/>
                </a:solidFill>
                <a:effectLst/>
                <a:latin typeface="+mn-lt"/>
                <a:ea typeface="+mn-ea"/>
                <a:cs typeface="+mn-cs"/>
              </a:rPr>
              <a:t>Determination of Selected Per- and </a:t>
            </a:r>
            <a:r>
              <a:rPr lang="en-US" sz="800" b="0" i="0" kern="1200" dirty="0" err="1" smtClean="0">
                <a:solidFill>
                  <a:schemeClr val="tx1"/>
                </a:solidFill>
                <a:effectLst/>
                <a:latin typeface="+mn-lt"/>
                <a:ea typeface="+mn-ea"/>
                <a:cs typeface="+mn-cs"/>
              </a:rPr>
              <a:t>Polyflourinated</a:t>
            </a:r>
            <a:r>
              <a:rPr lang="en-US" sz="800" b="0" i="0" kern="1200" dirty="0" smtClean="0">
                <a:solidFill>
                  <a:schemeClr val="tx1"/>
                </a:solidFill>
                <a:effectLst/>
                <a:latin typeface="+mn-lt"/>
                <a:ea typeface="+mn-ea"/>
                <a:cs typeface="+mn-cs"/>
              </a:rPr>
              <a:t> Alkyl Substances in Drinking Water by Solid Phase Extraction and Liquid Chromatography/Tandem Mass Spectrometry (LC/MS/MS)</a:t>
            </a:r>
          </a:p>
          <a:p>
            <a:endParaRPr lang="en-US" sz="800" b="0" dirty="0"/>
          </a:p>
        </p:txBody>
      </p:sp>
      <p:sp>
        <p:nvSpPr>
          <p:cNvPr id="4" name="Slide Number Placeholder 3"/>
          <p:cNvSpPr>
            <a:spLocks noGrp="1"/>
          </p:cNvSpPr>
          <p:nvPr>
            <p:ph type="sldNum" sz="quarter" idx="10"/>
          </p:nvPr>
        </p:nvSpPr>
        <p:spPr/>
        <p:txBody>
          <a:bodyPr/>
          <a:lstStyle/>
          <a:p>
            <a:fld id="{3A6FBC32-8EB8-4B12-A6AE-23BBCA5AEF07}"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731968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6275"/>
            <a:ext cx="6000750" cy="33766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96E156-4910-3944-AD9E-B83B4C3B4A4D}"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131001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r>
              <a:rPr lang="en-US" dirty="0" smtClean="0"/>
              <a:t>Demand for PFAS free firefighting</a:t>
            </a:r>
            <a:r>
              <a:rPr lang="en-US" baseline="0" dirty="0" smtClean="0"/>
              <a:t> foam</a:t>
            </a:r>
          </a:p>
          <a:p>
            <a:r>
              <a:rPr lang="en-US" baseline="0" dirty="0" smtClean="0"/>
              <a:t>How do you avoid regrettable substitutes … select preferred chemistry and preferred products</a:t>
            </a:r>
          </a:p>
          <a:p>
            <a:r>
              <a:rPr lang="en-US" baseline="0" dirty="0" smtClean="0"/>
              <a:t>RSL and GS tools important to avoid regrettable substitute </a:t>
            </a:r>
          </a:p>
          <a:p>
            <a:endParaRPr lang="en-US" baseline="0" dirty="0" smtClean="0"/>
          </a:p>
          <a:p>
            <a:pPr marL="514326" indent="-514326">
              <a:spcBef>
                <a:spcPts val="2400"/>
              </a:spcBef>
              <a:buFont typeface="+mj-lt"/>
              <a:buAutoNum type="arabicPeriod"/>
            </a:pPr>
            <a:r>
              <a:rPr lang="en-US" sz="1400" dirty="0" smtClean="0"/>
              <a:t>All chemicals disclosed under confidentiality</a:t>
            </a:r>
          </a:p>
          <a:p>
            <a:pPr marL="457178" indent="-457178">
              <a:spcBef>
                <a:spcPts val="2400"/>
              </a:spcBef>
              <a:buFont typeface="+mj-lt"/>
              <a:buAutoNum type="arabicPeriod"/>
            </a:pPr>
            <a:r>
              <a:rPr lang="en-US" dirty="0" smtClean="0"/>
              <a:t>All chemicals assessed for hazard using GreenScreen tools</a:t>
            </a:r>
          </a:p>
          <a:p>
            <a:pPr marL="457178" indent="-457178">
              <a:spcBef>
                <a:spcPts val="2400"/>
              </a:spcBef>
              <a:buFont typeface="+mj-lt"/>
              <a:buAutoNum type="arabicPeriod"/>
            </a:pPr>
            <a:r>
              <a:rPr lang="en-US" dirty="0" smtClean="0"/>
              <a:t>Product meets Restricted Substances List requirements</a:t>
            </a:r>
          </a:p>
          <a:p>
            <a:pPr marL="457178" indent="-457178">
              <a:spcBef>
                <a:spcPts val="2400"/>
              </a:spcBef>
              <a:buFont typeface="+mj-lt"/>
              <a:buAutoNum type="arabicPeriod"/>
            </a:pPr>
            <a:r>
              <a:rPr lang="en-US" dirty="0" smtClean="0"/>
              <a:t>Product meets analytical testing requirements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A6FBC32-8EB8-4B12-A6AE-23BBCA5AEF07}"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779136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r>
              <a:rPr lang="en-US" dirty="0" smtClean="0"/>
              <a:t>Wanted total fluorine test (all PFAS)</a:t>
            </a:r>
          </a:p>
          <a:p>
            <a:r>
              <a:rPr lang="en-US" dirty="0" smtClean="0"/>
              <a:t>Wanted a standardized </a:t>
            </a:r>
            <a:r>
              <a:rPr lang="en-US" dirty="0" err="1" smtClean="0"/>
              <a:t>mulit</a:t>
            </a:r>
            <a:r>
              <a:rPr lang="en-US" dirty="0" smtClean="0"/>
              <a:t>-lab</a:t>
            </a:r>
            <a:r>
              <a:rPr lang="en-US" baseline="0" dirty="0" smtClean="0"/>
              <a:t> validated test method – none available for total fluorine</a:t>
            </a:r>
            <a:endParaRPr lang="en-US" dirty="0" smtClean="0"/>
          </a:p>
          <a:p>
            <a:pPr marL="0" marR="0" indent="0" algn="l" defTabSz="914354" rtl="0" eaLnBrk="1" fontAlgn="auto" latinLnBrk="0" hangingPunct="1">
              <a:lnSpc>
                <a:spcPct val="100000"/>
              </a:lnSpc>
              <a:spcBef>
                <a:spcPts val="0"/>
              </a:spcBef>
              <a:spcAft>
                <a:spcPts val="0"/>
              </a:spcAft>
              <a:buClrTx/>
              <a:buSzTx/>
              <a:buFontTx/>
              <a:buNone/>
              <a:tabLst/>
              <a:defRPr/>
            </a:pPr>
            <a:r>
              <a:rPr lang="en-US" dirty="0" smtClean="0"/>
              <a:t>Set threshold at 100 ppm based on what was</a:t>
            </a:r>
            <a:r>
              <a:rPr lang="en-US" baseline="0" dirty="0" smtClean="0"/>
              <a:t> being done in food service ware with BPI</a:t>
            </a:r>
          </a:p>
          <a:p>
            <a:r>
              <a:rPr lang="en-US" dirty="0" smtClean="0"/>
              <a:t>Detection limit needed to be &lt; 100 ppm </a:t>
            </a:r>
          </a:p>
          <a:p>
            <a:r>
              <a:rPr lang="en-US" dirty="0" smtClean="0"/>
              <a:t>Started with PIGE method for pilot,</a:t>
            </a:r>
            <a:r>
              <a:rPr lang="en-US" baseline="0" dirty="0" smtClean="0"/>
              <a:t> can be used with our matrix, inexpensive and fast, met our detection limit</a:t>
            </a:r>
            <a:endParaRPr lang="en-US" dirty="0" smtClean="0"/>
          </a:p>
          <a:p>
            <a:r>
              <a:rPr lang="en-US" baseline="0" dirty="0" smtClean="0"/>
              <a:t>Peer review feedback – need much lower threshold, use a method available from a commercial lab</a:t>
            </a:r>
          </a:p>
          <a:p>
            <a:r>
              <a:rPr lang="en-US" baseline="0" dirty="0" smtClean="0"/>
              <a:t>CIC used in Australia on firefighting foam </a:t>
            </a:r>
          </a:p>
          <a:p>
            <a:pPr marL="0" marR="0" indent="0" algn="l" defTabSz="914354" rtl="0" eaLnBrk="1" fontAlgn="auto" latinLnBrk="0" hangingPunct="1">
              <a:lnSpc>
                <a:spcPct val="100000"/>
              </a:lnSpc>
              <a:spcBef>
                <a:spcPts val="0"/>
              </a:spcBef>
              <a:spcAft>
                <a:spcPts val="0"/>
              </a:spcAft>
              <a:buClrTx/>
              <a:buSzTx/>
              <a:buFontTx/>
              <a:buNone/>
              <a:tabLst/>
              <a:defRPr/>
            </a:pPr>
            <a:r>
              <a:rPr lang="en-US" baseline="0" dirty="0" smtClean="0"/>
              <a:t>Talk to a few labs</a:t>
            </a:r>
          </a:p>
          <a:p>
            <a:pPr marL="0" marR="0" indent="0" algn="l" defTabSz="914354" rtl="0" eaLnBrk="1" fontAlgn="auto" latinLnBrk="0" hangingPunct="1">
              <a:lnSpc>
                <a:spcPct val="100000"/>
              </a:lnSpc>
              <a:spcBef>
                <a:spcPts val="0"/>
              </a:spcBef>
              <a:spcAft>
                <a:spcPts val="0"/>
              </a:spcAft>
              <a:buClrTx/>
              <a:buSzTx/>
              <a:buFontTx/>
              <a:buNone/>
              <a:tabLst/>
              <a:defRPr/>
            </a:pPr>
            <a:r>
              <a:rPr lang="en-US" baseline="0" dirty="0" smtClean="0"/>
              <a:t>Set threshold – combination of what we wanted and what was possible with the testing, would have gone lower if we could have achieved it</a:t>
            </a:r>
          </a:p>
          <a:p>
            <a:pPr marL="0" marR="0" indent="0" algn="l" defTabSz="914354" rtl="0" eaLnBrk="1" fontAlgn="auto" latinLnBrk="0" hangingPunct="1">
              <a:lnSpc>
                <a:spcPct val="100000"/>
              </a:lnSpc>
              <a:spcBef>
                <a:spcPts val="0"/>
              </a:spcBef>
              <a:spcAft>
                <a:spcPts val="0"/>
              </a:spcAft>
              <a:buClrTx/>
              <a:buSzTx/>
              <a:buFontTx/>
              <a:buNone/>
              <a:tabLst/>
              <a:defRPr/>
            </a:pPr>
            <a:r>
              <a:rPr lang="en-US" baseline="0" dirty="0" smtClean="0"/>
              <a:t>Method development with the lab to reach the threshold, didn’t know if they could achieve it – experience with PFAS containing foams but not FFF</a:t>
            </a:r>
          </a:p>
          <a:p>
            <a:pPr marL="0" marR="0" indent="0" algn="l" defTabSz="914354" rtl="0" eaLnBrk="1" fontAlgn="auto" latinLnBrk="0" hangingPunct="1">
              <a:lnSpc>
                <a:spcPct val="100000"/>
              </a:lnSpc>
              <a:spcBef>
                <a:spcPts val="0"/>
              </a:spcBef>
              <a:spcAft>
                <a:spcPts val="0"/>
              </a:spcAft>
              <a:buClrTx/>
              <a:buSzTx/>
              <a:buFontTx/>
              <a:buNone/>
              <a:tabLst/>
              <a:defRPr/>
            </a:pPr>
            <a:r>
              <a:rPr lang="en-US" baseline="0" dirty="0" smtClean="0"/>
              <a:t>Working through interferences, work with manufacturers about what other chemistry might be in the products</a:t>
            </a:r>
          </a:p>
          <a:p>
            <a:pPr marL="0" marR="0" indent="0" algn="l" defTabSz="914354" rtl="0" eaLnBrk="1" fontAlgn="auto" latinLnBrk="0" hangingPunct="1">
              <a:lnSpc>
                <a:spcPct val="100000"/>
              </a:lnSpc>
              <a:spcBef>
                <a:spcPts val="0"/>
              </a:spcBef>
              <a:spcAft>
                <a:spcPts val="0"/>
              </a:spcAft>
              <a:buClrTx/>
              <a:buSzTx/>
              <a:buFontTx/>
              <a:buNone/>
              <a:tabLst/>
              <a:defRPr/>
            </a:pPr>
            <a:r>
              <a:rPr lang="en-US" baseline="0" dirty="0" smtClean="0"/>
              <a:t>Worked through dilution process for getting to required detection limit</a:t>
            </a:r>
          </a:p>
          <a:p>
            <a:pPr marL="0" marR="0" indent="0" algn="l" defTabSz="914354"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Learning process ... as we do the testing and companies go through we learn what they can meet and iterate</a:t>
            </a:r>
            <a:r>
              <a:rPr lang="en-US" dirty="0" smtClean="0"/>
              <a:t/>
            </a:r>
            <a:br>
              <a:rPr lang="en-US" dirty="0" smtClean="0"/>
            </a:br>
            <a:endParaRPr lang="en-US" dirty="0" smtClean="0"/>
          </a:p>
          <a:p>
            <a:pPr marL="0" marR="0" indent="0" algn="l" defTabSz="914354"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3A6FBC32-8EB8-4B12-A6AE-23BBCA5AEF07}"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779136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r>
              <a:rPr lang="en-US" dirty="0" smtClean="0"/>
              <a:t>3</a:t>
            </a:r>
            <a:r>
              <a:rPr lang="en-US" baseline="30000" dirty="0" smtClean="0"/>
              <a:t>rd</a:t>
            </a:r>
            <a:r>
              <a:rPr lang="en-US" dirty="0" smtClean="0"/>
              <a:t> party</a:t>
            </a:r>
            <a:endParaRPr lang="en-US" dirty="0"/>
          </a:p>
        </p:txBody>
      </p:sp>
      <p:sp>
        <p:nvSpPr>
          <p:cNvPr id="4" name="Slide Number Placeholder 3"/>
          <p:cNvSpPr>
            <a:spLocks noGrp="1"/>
          </p:cNvSpPr>
          <p:nvPr>
            <p:ph type="sldNum" sz="quarter" idx="10"/>
          </p:nvPr>
        </p:nvSpPr>
        <p:spPr/>
        <p:txBody>
          <a:bodyPr/>
          <a:lstStyle/>
          <a:p>
            <a:fld id="{3A6FBC32-8EB8-4B12-A6AE-23BBCA5AEF07}"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779136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r>
              <a:rPr lang="en-US" dirty="0" smtClean="0"/>
              <a:t>Currently working on defining</a:t>
            </a:r>
            <a:r>
              <a:rPr lang="en-US" baseline="0" dirty="0" smtClean="0"/>
              <a:t> testing requirements for other product categories</a:t>
            </a:r>
          </a:p>
          <a:p>
            <a:r>
              <a:rPr lang="en-US" baseline="0" dirty="0" smtClean="0"/>
              <a:t>Assumed we could use the same lab and same analytical technique</a:t>
            </a:r>
          </a:p>
          <a:p>
            <a:r>
              <a:rPr lang="en-US" baseline="0" dirty="0" smtClean="0"/>
              <a:t>Learned differently … </a:t>
            </a:r>
          </a:p>
          <a:p>
            <a:r>
              <a:rPr lang="en-US" baseline="0" dirty="0" smtClean="0"/>
              <a:t>Conversations with several labs</a:t>
            </a:r>
          </a:p>
          <a:p>
            <a:r>
              <a:rPr lang="en-US" baseline="0" dirty="0" smtClean="0"/>
              <a:t>Different considerations e.g., matrix, type of PFAS expected</a:t>
            </a:r>
          </a:p>
          <a:p>
            <a:r>
              <a:rPr lang="en-US" baseline="0" dirty="0" smtClean="0"/>
              <a:t>Textiles - different chemicals in there e.g., side chain </a:t>
            </a:r>
            <a:r>
              <a:rPr lang="en-US" baseline="0" dirty="0" err="1" smtClean="0"/>
              <a:t>fluorotelomers</a:t>
            </a:r>
            <a:r>
              <a:rPr lang="en-US" baseline="0" dirty="0" smtClean="0"/>
              <a:t> used in fabrics, become part of polymer and cannot be extracted</a:t>
            </a:r>
          </a:p>
          <a:p>
            <a:r>
              <a:rPr lang="en-US" baseline="0" dirty="0" smtClean="0"/>
              <a:t>Food Service Ware precedent with ISE and threshold established – opportunity to harmonize to reduce duplicate testing</a:t>
            </a:r>
          </a:p>
        </p:txBody>
      </p:sp>
      <p:sp>
        <p:nvSpPr>
          <p:cNvPr id="4" name="Slide Number Placeholder 3"/>
          <p:cNvSpPr>
            <a:spLocks noGrp="1"/>
          </p:cNvSpPr>
          <p:nvPr>
            <p:ph type="sldNum" sz="quarter" idx="10"/>
          </p:nvPr>
        </p:nvSpPr>
        <p:spPr/>
        <p:txBody>
          <a:bodyPr/>
          <a:lstStyle/>
          <a:p>
            <a:fld id="{3A6FBC32-8EB8-4B12-A6AE-23BBCA5AEF07}"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779136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A6FBC32-8EB8-4B12-A6AE-23BBCA5AEF07}"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874735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9513" y="675322"/>
            <a:ext cx="4718050" cy="33766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B43E53-AF4A-BE40-8953-57304F5AE6E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643931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B43E53-AF4A-BE40-8953-57304F5AE6EC}"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177470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B43E53-AF4A-BE40-8953-57304F5AE6EC}"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343850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B43E53-AF4A-BE40-8953-57304F5AE6EC}"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871691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9513" y="675322"/>
            <a:ext cx="4718050" cy="33766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B43E53-AF4A-BE40-8953-57304F5AE6EC}"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0333355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9513" y="675322"/>
            <a:ext cx="4718050" cy="33766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B43E53-AF4A-BE40-8953-57304F5AE6EC}"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194241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8163" y="674688"/>
            <a:ext cx="6000750" cy="33766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DD0AD7-FBBD-41D6-8271-827D2C0151BA}" type="slidenum">
              <a:rPr lang="en-US" smtClean="0"/>
              <a:t>28</a:t>
            </a:fld>
            <a:endParaRPr lang="en-US"/>
          </a:p>
        </p:txBody>
      </p:sp>
    </p:spTree>
    <p:extLst>
      <p:ext uri="{BB962C8B-B14F-4D97-AF65-F5344CB8AC3E}">
        <p14:creationId xmlns:p14="http://schemas.microsoft.com/office/powerpoint/2010/main" val="3073736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3" y="2130432"/>
            <a:ext cx="103605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ECA3A2-8D05-4588-A5A4-C03AD787EB3E}" type="datetime1">
              <a:rPr lang="en-CA" smtClean="0"/>
              <a:t>2020-09-01</a:t>
            </a:fld>
            <a:endParaRPr lang="en-US"/>
          </a:p>
        </p:txBody>
      </p:sp>
      <p:sp>
        <p:nvSpPr>
          <p:cNvPr id="5" name="Footer Placeholder 4"/>
          <p:cNvSpPr>
            <a:spLocks noGrp="1"/>
          </p:cNvSpPr>
          <p:nvPr>
            <p:ph type="ftr" sz="quarter" idx="11"/>
          </p:nvPr>
        </p:nvSpPr>
        <p:spPr/>
        <p:txBody>
          <a:bodyPr/>
          <a:lstStyle/>
          <a:p>
            <a:r>
              <a:rPr lang="en-US" smtClean="0"/>
              <a:t>Clean Production Action</a:t>
            </a:r>
            <a:endParaRPr lang="en-US"/>
          </a:p>
        </p:txBody>
      </p:sp>
      <p:sp>
        <p:nvSpPr>
          <p:cNvPr id="6" name="Slide Number Placeholder 5"/>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1692413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E41BCD-D77F-42E3-9A75-635FB3569888}" type="datetime1">
              <a:rPr lang="en-CA" smtClean="0"/>
              <a:t>2020-09-01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2633803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7"/>
            <a:ext cx="10360501"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FB9AAC-5115-46B8-9745-CFF91336437B}" type="datetime1">
              <a:rPr lang="en-CA" smtClean="0"/>
              <a:t>2020-09-01</a:t>
            </a:fld>
            <a:endParaRPr lang="en-US"/>
          </a:p>
        </p:txBody>
      </p:sp>
      <p:sp>
        <p:nvSpPr>
          <p:cNvPr id="5" name="Footer Placeholder 4"/>
          <p:cNvSpPr>
            <a:spLocks noGrp="1"/>
          </p:cNvSpPr>
          <p:nvPr>
            <p:ph type="ftr" sz="quarter" idx="11"/>
          </p:nvPr>
        </p:nvSpPr>
        <p:spPr/>
        <p:txBody>
          <a:bodyPr/>
          <a:lstStyle/>
          <a:p>
            <a:r>
              <a:rPr lang="en-US" smtClean="0"/>
              <a:t>Clean Production Action</a:t>
            </a:r>
            <a:endParaRPr lang="en-US"/>
          </a:p>
        </p:txBody>
      </p:sp>
      <p:sp>
        <p:nvSpPr>
          <p:cNvPr id="6" name="Slide Number Placeholder 5"/>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554270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589" y="1600206"/>
            <a:ext cx="72096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5343" y="1600206"/>
            <a:ext cx="720960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DB0766-465F-482E-92E6-18FFC5294844}" type="datetime1">
              <a:rPr lang="en-CA" smtClean="0"/>
              <a:t>2020-09-01</a:t>
            </a:fld>
            <a:endParaRPr lang="en-US"/>
          </a:p>
        </p:txBody>
      </p:sp>
      <p:sp>
        <p:nvSpPr>
          <p:cNvPr id="6" name="Footer Placeholder 5"/>
          <p:cNvSpPr>
            <a:spLocks noGrp="1"/>
          </p:cNvSpPr>
          <p:nvPr>
            <p:ph type="ftr" sz="quarter" idx="11"/>
          </p:nvPr>
        </p:nvSpPr>
        <p:spPr/>
        <p:txBody>
          <a:bodyPr/>
          <a:lstStyle/>
          <a:p>
            <a:r>
              <a:rPr lang="en-US" smtClean="0"/>
              <a:t>Clean Production Action</a:t>
            </a:r>
            <a:endParaRPr lang="en-US" dirty="0"/>
          </a:p>
        </p:txBody>
      </p:sp>
      <p:sp>
        <p:nvSpPr>
          <p:cNvPr id="7" name="Slide Number Placeholder 6"/>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507562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4638"/>
            <a:ext cx="10969943"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2EFA87-34AD-4701-8993-6074FA7ADFF4}" type="datetime1">
              <a:rPr lang="en-CA" smtClean="0"/>
              <a:t>2020-09-01</a:t>
            </a:fld>
            <a:endParaRPr lang="en-US"/>
          </a:p>
        </p:txBody>
      </p:sp>
      <p:sp>
        <p:nvSpPr>
          <p:cNvPr id="8" name="Footer Placeholder 7"/>
          <p:cNvSpPr>
            <a:spLocks noGrp="1"/>
          </p:cNvSpPr>
          <p:nvPr>
            <p:ph type="ftr" sz="quarter" idx="11"/>
          </p:nvPr>
        </p:nvSpPr>
        <p:spPr/>
        <p:txBody>
          <a:bodyPr/>
          <a:lstStyle/>
          <a:p>
            <a:r>
              <a:rPr lang="en-US" smtClean="0"/>
              <a:t>Clean Production Action</a:t>
            </a:r>
            <a:endParaRPr lang="en-US"/>
          </a:p>
        </p:txBody>
      </p:sp>
      <p:sp>
        <p:nvSpPr>
          <p:cNvPr id="9" name="Slide Number Placeholder 8"/>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845440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05EE45-6663-4C4C-A744-CF58BAA03E42}" type="datetime1">
              <a:rPr lang="en-CA" smtClean="0"/>
              <a:t>2020-09-01</a:t>
            </a:fld>
            <a:endParaRPr lang="en-US"/>
          </a:p>
        </p:txBody>
      </p:sp>
      <p:sp>
        <p:nvSpPr>
          <p:cNvPr id="4" name="Footer Placeholder 3"/>
          <p:cNvSpPr>
            <a:spLocks noGrp="1"/>
          </p:cNvSpPr>
          <p:nvPr>
            <p:ph type="ftr" sz="quarter" idx="11"/>
          </p:nvPr>
        </p:nvSpPr>
        <p:spPr/>
        <p:txBody>
          <a:bodyPr/>
          <a:lstStyle/>
          <a:p>
            <a:r>
              <a:rPr lang="en-US" smtClean="0"/>
              <a:t>Clean Production Action</a:t>
            </a:r>
            <a:endParaRPr lang="en-US"/>
          </a:p>
        </p:txBody>
      </p:sp>
      <p:sp>
        <p:nvSpPr>
          <p:cNvPr id="5" name="Slide Number Placeholder 4"/>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1647925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BA2B0F-082B-490A-900A-0B9706C58B78}" type="datetime1">
              <a:rPr lang="en-CA" smtClean="0"/>
              <a:t>2020-09-01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4163114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5" y="273050"/>
            <a:ext cx="4010039"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5492" y="273057"/>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5" y="1435103"/>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71BF69-F37C-459E-8D3B-EFD8A9F632EA}" type="datetime1">
              <a:rPr lang="en-CA" smtClean="0"/>
              <a:t>2020-09-01</a:t>
            </a:fld>
            <a:endParaRPr lang="en-US"/>
          </a:p>
        </p:txBody>
      </p:sp>
      <p:sp>
        <p:nvSpPr>
          <p:cNvPr id="6" name="Footer Placeholder 5"/>
          <p:cNvSpPr>
            <a:spLocks noGrp="1"/>
          </p:cNvSpPr>
          <p:nvPr>
            <p:ph type="ftr" sz="quarter" idx="11"/>
          </p:nvPr>
        </p:nvSpPr>
        <p:spPr/>
        <p:txBody>
          <a:bodyPr/>
          <a:lstStyle/>
          <a:p>
            <a:r>
              <a:rPr lang="en-US" smtClean="0"/>
              <a:t>Clean Production Action</a:t>
            </a:r>
            <a:endParaRPr lang="en-US" dirty="0"/>
          </a:p>
        </p:txBody>
      </p:sp>
      <p:sp>
        <p:nvSpPr>
          <p:cNvPr id="7" name="Slide Number Placeholder 6"/>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329460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6" y="4800600"/>
            <a:ext cx="7313295"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096"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096"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FA2D39-C4E2-4F9F-BF98-600F588DDB7F}" type="datetime1">
              <a:rPr lang="en-CA" smtClean="0"/>
              <a:t>2020-09-01</a:t>
            </a:fld>
            <a:endParaRPr lang="en-US"/>
          </a:p>
        </p:txBody>
      </p:sp>
      <p:sp>
        <p:nvSpPr>
          <p:cNvPr id="6" name="Footer Placeholder 5"/>
          <p:cNvSpPr>
            <a:spLocks noGrp="1"/>
          </p:cNvSpPr>
          <p:nvPr>
            <p:ph type="ftr" sz="quarter" idx="11"/>
          </p:nvPr>
        </p:nvSpPr>
        <p:spPr/>
        <p:txBody>
          <a:bodyPr/>
          <a:lstStyle/>
          <a:p>
            <a:r>
              <a:rPr lang="en-US" smtClean="0"/>
              <a:t>Clean Production Action</a:t>
            </a:r>
            <a:endParaRPr lang="en-US"/>
          </a:p>
        </p:txBody>
      </p:sp>
      <p:sp>
        <p:nvSpPr>
          <p:cNvPr id="7" name="Slide Number Placeholder 6"/>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4101155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7F2328-D3FB-431E-A826-1AE3734E0571}" type="datetime1">
              <a:rPr lang="en-CA" smtClean="0"/>
              <a:t>2020-09-01</a:t>
            </a:fld>
            <a:endParaRPr lang="en-US"/>
          </a:p>
        </p:txBody>
      </p:sp>
      <p:sp>
        <p:nvSpPr>
          <p:cNvPr id="5" name="Footer Placeholder 4"/>
          <p:cNvSpPr>
            <a:spLocks noGrp="1"/>
          </p:cNvSpPr>
          <p:nvPr>
            <p:ph type="ftr" sz="quarter" idx="11"/>
          </p:nvPr>
        </p:nvSpPr>
        <p:spPr/>
        <p:txBody>
          <a:bodyPr/>
          <a:lstStyle/>
          <a:p>
            <a:r>
              <a:rPr lang="en-US" smtClean="0"/>
              <a:t>Clean Production Action</a:t>
            </a:r>
            <a:endParaRPr lang="en-US"/>
          </a:p>
        </p:txBody>
      </p:sp>
      <p:sp>
        <p:nvSpPr>
          <p:cNvPr id="6" name="Slide Number Placeholder 5"/>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297996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0417" y="274645"/>
            <a:ext cx="36545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590" y="274645"/>
            <a:ext cx="1076468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F669B6-7ECB-4BFB-B84A-07E90A4C6AD2}" type="datetime1">
              <a:rPr lang="en-CA" smtClean="0"/>
              <a:t>2020-09-01</a:t>
            </a:fld>
            <a:endParaRPr lang="en-US"/>
          </a:p>
        </p:txBody>
      </p:sp>
      <p:sp>
        <p:nvSpPr>
          <p:cNvPr id="5" name="Footer Placeholder 4"/>
          <p:cNvSpPr>
            <a:spLocks noGrp="1"/>
          </p:cNvSpPr>
          <p:nvPr>
            <p:ph type="ftr" sz="quarter" idx="11"/>
          </p:nvPr>
        </p:nvSpPr>
        <p:spPr/>
        <p:txBody>
          <a:bodyPr/>
          <a:lstStyle/>
          <a:p>
            <a:r>
              <a:rPr lang="en-US" smtClean="0"/>
              <a:t>Clean Production Action</a:t>
            </a:r>
            <a:endParaRPr lang="en-US"/>
          </a:p>
        </p:txBody>
      </p:sp>
      <p:sp>
        <p:nvSpPr>
          <p:cNvPr id="6" name="Slide Number Placeholder 5"/>
          <p:cNvSpPr>
            <a:spLocks noGrp="1"/>
          </p:cNvSpPr>
          <p:nvPr>
            <p:ph type="sldNum" sz="quarter" idx="12"/>
          </p:nvPr>
        </p:nvSpPr>
        <p:spPr/>
        <p:txBody>
          <a:bodyPr/>
          <a:lstStyle/>
          <a:p>
            <a:fld id="{0AE97D2C-3D24-42D9-932E-6895ACD9C0F7}" type="slidenum">
              <a:rPr lang="en-US" smtClean="0"/>
              <a:t>‹#›</a:t>
            </a:fld>
            <a:endParaRPr lang="en-US"/>
          </a:p>
        </p:txBody>
      </p:sp>
    </p:spTree>
    <p:extLst>
      <p:ext uri="{BB962C8B-B14F-4D97-AF65-F5344CB8AC3E}">
        <p14:creationId xmlns:p14="http://schemas.microsoft.com/office/powerpoint/2010/main" val="3743650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6994" y="2549238"/>
            <a:ext cx="10055781" cy="1775876"/>
          </a:xfrm>
        </p:spPr>
        <p:txBody>
          <a:bodyPr anchor="b">
            <a:normAutofit/>
          </a:bodyPr>
          <a:lstStyle>
            <a:lvl1pPr algn="l">
              <a:lnSpc>
                <a:spcPct val="85000"/>
              </a:lnSpc>
              <a:defRPr sz="6000" b="1" spc="-51"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099764" y="4455621"/>
            <a:ext cx="10055781" cy="1143000"/>
          </a:xfrm>
        </p:spPr>
        <p:txBody>
          <a:bodyPr lIns="91436" rIns="91436">
            <a:normAutofit/>
          </a:bodyPr>
          <a:lstStyle>
            <a:lvl1pPr marL="0" indent="0" algn="l">
              <a:buNone/>
              <a:defRPr sz="2400" cap="all" spc="200" baseline="0">
                <a:solidFill>
                  <a:schemeClr val="tx2"/>
                </a:solidFill>
                <a:latin typeface="+mj-lt"/>
              </a:defRPr>
            </a:lvl1pPr>
            <a:lvl2pPr marL="457178" indent="0" algn="ctr">
              <a:buNone/>
              <a:defRPr sz="2400"/>
            </a:lvl2pPr>
            <a:lvl3pPr marL="914354" indent="0" algn="ctr">
              <a:buNone/>
              <a:defRPr sz="2400"/>
            </a:lvl3pPr>
            <a:lvl4pPr marL="1371532" indent="0" algn="ctr">
              <a:buNone/>
              <a:defRPr sz="2000"/>
            </a:lvl4pPr>
            <a:lvl5pPr marL="1828709" indent="0" algn="ctr">
              <a:buNone/>
              <a:defRPr sz="2000"/>
            </a:lvl5pPr>
            <a:lvl6pPr marL="2285886" indent="0" algn="ctr">
              <a:buNone/>
              <a:defRPr sz="2000"/>
            </a:lvl6pPr>
            <a:lvl7pPr marL="2743062" indent="0" algn="ctr">
              <a:buNone/>
              <a:defRPr sz="2000"/>
            </a:lvl7pPr>
            <a:lvl8pPr marL="3200240" indent="0" algn="ctr">
              <a:buNone/>
              <a:defRPr sz="2000"/>
            </a:lvl8pPr>
            <a:lvl9pPr marL="3657418"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8119051A-A472-4F90-838A-B29F46CD5FB1}" type="datetime1">
              <a:rPr lang="en-US" smtClean="0"/>
              <a:pPr/>
              <a:t>9/1/2020</a:t>
            </a:fld>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cxnSp>
        <p:nvCxnSpPr>
          <p:cNvPr id="9" name="Straight Connector 8"/>
          <p:cNvCxnSpPr/>
          <p:nvPr/>
        </p:nvCxnSpPr>
        <p:spPr>
          <a:xfrm>
            <a:off x="1207346"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2"/>
            <a:ext cx="12236177" cy="2549236"/>
          </a:xfrm>
          <a:prstGeom prst="rect">
            <a:avLst/>
          </a:prstGeom>
        </p:spPr>
      </p:pic>
    </p:spTree>
    <p:extLst>
      <p:ext uri="{BB962C8B-B14F-4D97-AF65-F5344CB8AC3E}">
        <p14:creationId xmlns:p14="http://schemas.microsoft.com/office/powerpoint/2010/main" val="4025491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400"/>
            </a:lvl1pPr>
            <a:lvl2pPr marL="384029" indent="-182870">
              <a:buFont typeface="Arial" panose="020B0604020202020204" pitchFamily="34" charset="0"/>
              <a:buChar char="•"/>
              <a:defRPr sz="2000"/>
            </a:lvl2pPr>
            <a:lvl3pPr marL="566900" indent="-182870">
              <a:buFont typeface="Calibri" panose="020F0502020204030204" pitchFamily="34" charset="0"/>
              <a:buChar char="–"/>
              <a:defRPr sz="19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7EB0530-B967-4FD1-918E-68AD0A285879}" type="datetime1">
              <a:rPr lang="en-US" smtClean="0"/>
              <a:pPr/>
              <a:t>9/1/2020</a:t>
            </a:fld>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pic>
        <p:nvPicPr>
          <p:cNvPr id="7"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011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6994" y="758952"/>
            <a:ext cx="10055781" cy="3566160"/>
          </a:xfrm>
        </p:spPr>
        <p:txBody>
          <a:bodyPr anchor="b" anchorCtr="0">
            <a:normAutofit/>
          </a:bodyPr>
          <a:lstStyle>
            <a:lvl1pPr>
              <a:lnSpc>
                <a:spcPct val="85000"/>
              </a:lnSpc>
              <a:defRPr sz="6000" b="1">
                <a:solidFill>
                  <a:schemeClr val="tx1">
                    <a:lumMod val="85000"/>
                    <a:lumOff val="15000"/>
                  </a:schemeClr>
                </a:solidFill>
              </a:defRPr>
            </a:lvl1pPr>
          </a:lstStyle>
          <a:p>
            <a:r>
              <a:rPr lang="en-US" dirty="0"/>
              <a:t>Click to edit Master title style</a:t>
            </a:r>
          </a:p>
        </p:txBody>
      </p:sp>
      <p:sp>
        <p:nvSpPr>
          <p:cNvPr id="3" name="Text Placeholder 2"/>
          <p:cNvSpPr>
            <a:spLocks noGrp="1"/>
          </p:cNvSpPr>
          <p:nvPr>
            <p:ph type="body" idx="1"/>
          </p:nvPr>
        </p:nvSpPr>
        <p:spPr>
          <a:xfrm>
            <a:off x="1096994" y="4453128"/>
            <a:ext cx="10055781" cy="1143000"/>
          </a:xfrm>
        </p:spPr>
        <p:txBody>
          <a:bodyPr lIns="91436" rIns="91436" anchor="t" anchorCtr="0">
            <a:normAutofit/>
          </a:bodyPr>
          <a:lstStyle>
            <a:lvl1pPr marL="0" indent="0">
              <a:buNone/>
              <a:defRPr sz="2400" cap="all" spc="200" baseline="0">
                <a:solidFill>
                  <a:schemeClr val="tx2"/>
                </a:solidFill>
                <a:latin typeface="+mj-lt"/>
              </a:defRPr>
            </a:lvl1pPr>
            <a:lvl2pPr marL="457178" indent="0">
              <a:buNone/>
              <a:defRPr sz="1900">
                <a:solidFill>
                  <a:schemeClr val="tx1">
                    <a:tint val="75000"/>
                  </a:schemeClr>
                </a:solidFill>
              </a:defRPr>
            </a:lvl2pPr>
            <a:lvl3pPr marL="914354" indent="0">
              <a:buNone/>
              <a:defRPr sz="1600">
                <a:solidFill>
                  <a:schemeClr val="tx1">
                    <a:tint val="75000"/>
                  </a:schemeClr>
                </a:solidFill>
              </a:defRPr>
            </a:lvl3pPr>
            <a:lvl4pPr marL="1371532" indent="0">
              <a:buNone/>
              <a:defRPr sz="1500">
                <a:solidFill>
                  <a:schemeClr val="tx1">
                    <a:tint val="75000"/>
                  </a:schemeClr>
                </a:solidFill>
              </a:defRPr>
            </a:lvl4pPr>
            <a:lvl5pPr marL="1828709" indent="0">
              <a:buNone/>
              <a:defRPr sz="1500">
                <a:solidFill>
                  <a:schemeClr val="tx1">
                    <a:tint val="75000"/>
                  </a:schemeClr>
                </a:solidFill>
              </a:defRPr>
            </a:lvl5pPr>
            <a:lvl6pPr marL="2285886" indent="0">
              <a:buNone/>
              <a:defRPr sz="1500">
                <a:solidFill>
                  <a:schemeClr val="tx1">
                    <a:tint val="75000"/>
                  </a:schemeClr>
                </a:solidFill>
              </a:defRPr>
            </a:lvl6pPr>
            <a:lvl7pPr marL="2743062" indent="0">
              <a:buNone/>
              <a:defRPr sz="1500">
                <a:solidFill>
                  <a:schemeClr val="tx1">
                    <a:tint val="75000"/>
                  </a:schemeClr>
                </a:solidFill>
              </a:defRPr>
            </a:lvl7pPr>
            <a:lvl8pPr marL="3200240" indent="0">
              <a:buNone/>
              <a:defRPr sz="1500">
                <a:solidFill>
                  <a:schemeClr val="tx1">
                    <a:tint val="75000"/>
                  </a:schemeClr>
                </a:solidFill>
              </a:defRPr>
            </a:lvl8pPr>
            <a:lvl9pPr marL="3657418" indent="0">
              <a:buNone/>
              <a:defRPr sz="15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532561C-D5C9-44CC-B252-A46D6D573560}" type="datetime1">
              <a:rPr lang="en-US" smtClean="0"/>
              <a:pPr/>
              <a:t>9/1/2020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cxnSp>
        <p:nvCxnSpPr>
          <p:cNvPr id="9" name="Straight Connector 8"/>
          <p:cNvCxnSpPr/>
          <p:nvPr/>
        </p:nvCxnSpPr>
        <p:spPr>
          <a:xfrm>
            <a:off x="1207346"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2"/>
            <a:ext cx="12236177" cy="2549236"/>
          </a:xfrm>
          <a:prstGeom prst="rect">
            <a:avLst/>
          </a:prstGeom>
        </p:spPr>
      </p:pic>
    </p:spTree>
    <p:extLst>
      <p:ext uri="{BB962C8B-B14F-4D97-AF65-F5344CB8AC3E}">
        <p14:creationId xmlns:p14="http://schemas.microsoft.com/office/powerpoint/2010/main" val="2260916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6994" y="286607"/>
            <a:ext cx="10055781"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6993" y="1845735"/>
            <a:ext cx="4936474"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6301" y="1845735"/>
            <a:ext cx="4936474"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B7E458-F072-46E1-9E29-E7EF44CE3144}" type="datetime1">
              <a:rPr lang="en-US" smtClean="0"/>
              <a:pPr/>
              <a:t>9/1/2020</a:t>
            </a:fld>
            <a:endParaRPr lang="en-US" dirty="0"/>
          </a:p>
        </p:txBody>
      </p:sp>
      <p:sp>
        <p:nvSpPr>
          <p:cNvPr id="7" name="Slide Number Placeholder 6"/>
          <p:cNvSpPr>
            <a:spLocks noGrp="1"/>
          </p:cNvSpPr>
          <p:nvPr>
            <p:ph type="sldNum" sz="quarter" idx="12"/>
          </p:nvPr>
        </p:nvSpPr>
        <p:spPr/>
        <p:txBody>
          <a:bodyPr/>
          <a:lstStyle/>
          <a:p>
            <a:fld id="{3D469E21-0D93-4550-A5EC-9C043F127C13}" type="slidenum">
              <a:rPr lang="en-US" smtClean="0"/>
              <a:pPr/>
              <a:t>‹#›</a:t>
            </a:fld>
            <a:endParaRPr lang="en-US" dirty="0"/>
          </a:p>
        </p:txBody>
      </p:sp>
      <p:pic>
        <p:nvPicPr>
          <p:cNvPr id="9"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911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6994" y="286607"/>
            <a:ext cx="10055781" cy="1450757"/>
          </a:xfrm>
        </p:spPr>
        <p:txBody>
          <a:bodyPr/>
          <a:lstStyle>
            <a:lvl1pPr>
              <a:defRPr b="1"/>
            </a:lvl1pPr>
          </a:lstStyle>
          <a:p>
            <a:r>
              <a:rPr lang="en-US" dirty="0"/>
              <a:t>Click to edit Master title style</a:t>
            </a:r>
          </a:p>
        </p:txBody>
      </p:sp>
      <p:sp>
        <p:nvSpPr>
          <p:cNvPr id="3" name="Text Placeholder 2"/>
          <p:cNvSpPr>
            <a:spLocks noGrp="1"/>
          </p:cNvSpPr>
          <p:nvPr>
            <p:ph type="body" idx="1"/>
          </p:nvPr>
        </p:nvSpPr>
        <p:spPr>
          <a:xfrm>
            <a:off x="1096994" y="1846058"/>
            <a:ext cx="4936474" cy="736283"/>
          </a:xfrm>
        </p:spPr>
        <p:txBody>
          <a:bodyPr lIns="91436" rIns="91436" anchor="ctr">
            <a:normAutofit/>
          </a:bodyPr>
          <a:lstStyle>
            <a:lvl1pPr marL="0" indent="0">
              <a:buNone/>
              <a:defRPr sz="2000" b="0" cap="all" baseline="0">
                <a:solidFill>
                  <a:schemeClr val="tx2"/>
                </a:solidFill>
              </a:defRPr>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p:cNvSpPr>
            <a:spLocks noGrp="1"/>
          </p:cNvSpPr>
          <p:nvPr>
            <p:ph sz="half" idx="2"/>
          </p:nvPr>
        </p:nvSpPr>
        <p:spPr>
          <a:xfrm>
            <a:off x="1096994" y="2582335"/>
            <a:ext cx="4936474"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6301" y="1846058"/>
            <a:ext cx="4936474" cy="736283"/>
          </a:xfrm>
        </p:spPr>
        <p:txBody>
          <a:bodyPr lIns="91436" rIns="91436" anchor="ctr">
            <a:normAutofit/>
          </a:bodyPr>
          <a:lstStyle>
            <a:lvl1pPr marL="0" indent="0">
              <a:buNone/>
              <a:defRPr sz="2000" b="0" cap="all" baseline="0">
                <a:solidFill>
                  <a:schemeClr val="tx2"/>
                </a:solidFill>
              </a:defRPr>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6216301" y="2582335"/>
            <a:ext cx="4936474"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BDEDF6-FE62-4A3F-9CD9-001A10FC9F6F}" type="datetime1">
              <a:rPr lang="en-US" smtClean="0"/>
              <a:pPr/>
              <a:t>9/1/2020</a:t>
            </a:fld>
            <a:endParaRPr lang="en-US" dirty="0"/>
          </a:p>
        </p:txBody>
      </p:sp>
      <p:sp>
        <p:nvSpPr>
          <p:cNvPr id="9" name="Slide Number Placeholder 8"/>
          <p:cNvSpPr>
            <a:spLocks noGrp="1"/>
          </p:cNvSpPr>
          <p:nvPr>
            <p:ph type="sldNum" sz="quarter" idx="12"/>
          </p:nvPr>
        </p:nvSpPr>
        <p:spPr/>
        <p:txBody>
          <a:bodyPr/>
          <a:lstStyle/>
          <a:p>
            <a:fld id="{3D469E21-0D93-4550-A5EC-9C043F127C13}" type="slidenum">
              <a:rPr lang="en-US" smtClean="0"/>
              <a:pPr/>
              <a:t>‹#›</a:t>
            </a:fld>
            <a:endParaRPr lang="en-US" dirty="0"/>
          </a:p>
        </p:txBody>
      </p:sp>
      <p:pic>
        <p:nvPicPr>
          <p:cNvPr id="11"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621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3967D2-7F73-4B18-B877-DC8617A2E90F}" type="datetime1">
              <a:rPr lang="en-US" smtClean="0"/>
              <a:pPr/>
              <a:t>9/1/2020</a:t>
            </a:fld>
            <a:endParaRPr lang="en-US" dirty="0"/>
          </a:p>
        </p:txBody>
      </p:sp>
      <p:sp>
        <p:nvSpPr>
          <p:cNvPr id="5" name="Slide Number Placeholder 4"/>
          <p:cNvSpPr>
            <a:spLocks noGrp="1"/>
          </p:cNvSpPr>
          <p:nvPr>
            <p:ph type="sldNum" sz="quarter" idx="12"/>
          </p:nvPr>
        </p:nvSpPr>
        <p:spPr/>
        <p:txBody>
          <a:bodyPr/>
          <a:lstStyle/>
          <a:p>
            <a:fld id="{3D469E21-0D93-4550-A5EC-9C043F127C13}" type="slidenum">
              <a:rPr lang="en-US" smtClean="0"/>
              <a:pPr/>
              <a:t>‹#›</a:t>
            </a:fld>
            <a:endParaRPr lang="en-US" dirty="0"/>
          </a:p>
        </p:txBody>
      </p:sp>
      <p:pic>
        <p:nvPicPr>
          <p:cNvPr id="6"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843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A43D3399-48DC-4186-9769-0EB35660BA44}" type="datetime1">
              <a:rPr lang="en-US" smtClean="0"/>
              <a:pPr/>
              <a:t>9/1/2020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3D469E21-0D93-4550-A5EC-9C043F127C13}" type="slidenum">
              <a:rPr lang="en-US" smtClean="0"/>
              <a:pPr/>
              <a:t>‹#›</a:t>
            </a:fld>
            <a:endParaRPr lang="en-US" dirty="0"/>
          </a:p>
        </p:txBody>
      </p:sp>
      <p:sp>
        <p:nvSpPr>
          <p:cNvPr id="10" name="Rectangle 9"/>
          <p:cNvSpPr/>
          <p:nvPr userDrawn="1"/>
        </p:nvSpPr>
        <p:spPr>
          <a:xfrm>
            <a:off x="3180" y="5826040"/>
            <a:ext cx="12185651" cy="10319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a:off x="5" y="5760857"/>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499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2" y="0"/>
            <a:ext cx="404973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39020" y="0"/>
            <a:ext cx="639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082" y="594359"/>
            <a:ext cx="3199567"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799351" y="731520"/>
            <a:ext cx="6490549"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082" y="2926082"/>
            <a:ext cx="3199567" cy="3379124"/>
          </a:xfrm>
        </p:spPr>
        <p:txBody>
          <a:bodyPr lIns="91436" rIns="91436">
            <a:normAutofit/>
          </a:bodyPr>
          <a:lstStyle>
            <a:lvl1pPr marL="0" indent="0">
              <a:buNone/>
              <a:defRPr sz="1500">
                <a:solidFill>
                  <a:srgbClr val="FFFFFF"/>
                </a:solidFill>
              </a:defRPr>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Edit Master text styles</a:t>
            </a:r>
          </a:p>
        </p:txBody>
      </p:sp>
      <p:sp>
        <p:nvSpPr>
          <p:cNvPr id="5" name="Date Placeholder 4"/>
          <p:cNvSpPr>
            <a:spLocks noGrp="1"/>
          </p:cNvSpPr>
          <p:nvPr>
            <p:ph type="dt" sz="half" idx="10"/>
          </p:nvPr>
        </p:nvSpPr>
        <p:spPr>
          <a:xfrm>
            <a:off x="465395" y="6459792"/>
            <a:ext cx="2617829" cy="365125"/>
          </a:xfrm>
        </p:spPr>
        <p:txBody>
          <a:bodyPr/>
          <a:lstStyle>
            <a:lvl1pPr algn="l">
              <a:defRPr/>
            </a:lvl1pPr>
          </a:lstStyle>
          <a:p>
            <a:fld id="{054137B1-BE0E-4461-8EE7-444CD5CA2015}" type="datetime1">
              <a:rPr lang="en-US" smtClean="0"/>
              <a:pPr/>
              <a:t>9/1/2020</a:t>
            </a:fld>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D469E21-0D93-4550-A5EC-9C043F127C13}" type="slidenum">
              <a:rPr lang="en-US" smtClean="0">
                <a:solidFill>
                  <a:srgbClr val="455F51"/>
                </a:solidFill>
              </a:rPr>
              <a:pPr/>
              <a:t>‹#›</a:t>
            </a:fld>
            <a:endParaRPr lang="en-US" dirty="0">
              <a:solidFill>
                <a:srgbClr val="455F51"/>
              </a:solidFill>
            </a:endParaRPr>
          </a:p>
        </p:txBody>
      </p:sp>
      <p:pic>
        <p:nvPicPr>
          <p:cNvPr id="10"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41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5" y="4953000"/>
            <a:ext cx="12185651"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1" y="491507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5" y="5074920"/>
            <a:ext cx="10111012" cy="822960"/>
          </a:xfrm>
        </p:spPr>
        <p:txBody>
          <a:bodyPr lIns="91436" tIns="0" rIns="91436"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8" y="2"/>
            <a:ext cx="12188810" cy="4915076"/>
          </a:xfrm>
          <a:solidFill>
            <a:schemeClr val="bg2">
              <a:lumMod val="90000"/>
            </a:schemeClr>
          </a:solidFill>
        </p:spPr>
        <p:txBody>
          <a:bodyPr lIns="457178" tIns="457178"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dirty="0"/>
              <a:t>Click icon to add picture</a:t>
            </a:r>
          </a:p>
        </p:txBody>
      </p:sp>
      <p:sp>
        <p:nvSpPr>
          <p:cNvPr id="4" name="Text Placeholder 3"/>
          <p:cNvSpPr>
            <a:spLocks noGrp="1"/>
          </p:cNvSpPr>
          <p:nvPr>
            <p:ph type="body" sz="half" idx="2"/>
          </p:nvPr>
        </p:nvSpPr>
        <p:spPr>
          <a:xfrm>
            <a:off x="1096994" y="5907024"/>
            <a:ext cx="10110630" cy="594360"/>
          </a:xfrm>
        </p:spPr>
        <p:txBody>
          <a:bodyPr lIns="91436" tIns="0" rIns="91436" bIns="0">
            <a:normAutofit/>
          </a:bodyPr>
          <a:lstStyle>
            <a:lvl1pPr marL="0" indent="0">
              <a:spcBef>
                <a:spcPts val="0"/>
              </a:spcBef>
              <a:spcAft>
                <a:spcPts val="600"/>
              </a:spcAft>
              <a:buNone/>
              <a:defRPr sz="1500">
                <a:solidFill>
                  <a:srgbClr val="FFFFFF"/>
                </a:solidFill>
              </a:defRPr>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DF39FB9-008F-4142-9B2A-FB54A9D5BA68}" type="datetime1">
              <a:rPr lang="en-US" smtClean="0"/>
              <a:pPr/>
              <a:t>9/1/2020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469E21-0D93-4550-A5EC-9C043F127C13}" type="slidenum">
              <a:rPr lang="en-US" smtClean="0"/>
              <a:pPr/>
              <a:t>‹#›</a:t>
            </a:fld>
            <a:endParaRPr lang="en-US" dirty="0"/>
          </a:p>
        </p:txBody>
      </p:sp>
    </p:spTree>
    <p:extLst>
      <p:ext uri="{BB962C8B-B14F-4D97-AF65-F5344CB8AC3E}">
        <p14:creationId xmlns:p14="http://schemas.microsoft.com/office/powerpoint/2010/main" val="1493676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18" tIns="0" rIns="45718"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1C065F-5704-4681-AE40-4FD9B2B14DA8}" type="datetime1">
              <a:rPr lang="en-US" smtClean="0"/>
              <a:pPr/>
              <a:t>9/1/2020</a:t>
            </a:fld>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pic>
        <p:nvPicPr>
          <p:cNvPr id="7"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34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31" y="412306"/>
            <a:ext cx="2628215" cy="57598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7985" y="412306"/>
            <a:ext cx="7732286" cy="5759899"/>
          </a:xfrm>
        </p:spPr>
        <p:txBody>
          <a:bodyPr vert="eaVert" lIns="45718" tIns="0" rIns="45718"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C70F1D-AC2B-48A4-A00D-72E912B4EFDD}" type="datetime1">
              <a:rPr lang="en-US" smtClean="0"/>
              <a:pPr/>
              <a:t>9/1/2020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sp>
        <p:nvSpPr>
          <p:cNvPr id="9" name="Rectangle 8"/>
          <p:cNvSpPr/>
          <p:nvPr userDrawn="1"/>
        </p:nvSpPr>
        <p:spPr>
          <a:xfrm>
            <a:off x="3180" y="5826040"/>
            <a:ext cx="12185651" cy="10319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userDrawn="1"/>
        </p:nvSpPr>
        <p:spPr>
          <a:xfrm>
            <a:off x="5" y="5760857"/>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7731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6994" y="2549238"/>
            <a:ext cx="10055781" cy="1775876"/>
          </a:xfrm>
        </p:spPr>
        <p:txBody>
          <a:bodyPr anchor="b">
            <a:normAutofit/>
          </a:bodyPr>
          <a:lstStyle>
            <a:lvl1pPr algn="l">
              <a:lnSpc>
                <a:spcPct val="85000"/>
              </a:lnSpc>
              <a:defRPr sz="6000" b="1" spc="-51"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099764" y="4455621"/>
            <a:ext cx="10055781" cy="1143000"/>
          </a:xfrm>
        </p:spPr>
        <p:txBody>
          <a:bodyPr lIns="91436" rIns="91436">
            <a:normAutofit/>
          </a:bodyPr>
          <a:lstStyle>
            <a:lvl1pPr marL="0" indent="0" algn="l">
              <a:buNone/>
              <a:defRPr sz="2400" cap="all" spc="200" baseline="0">
                <a:solidFill>
                  <a:schemeClr val="tx2"/>
                </a:solidFill>
                <a:latin typeface="+mj-lt"/>
              </a:defRPr>
            </a:lvl1pPr>
            <a:lvl2pPr marL="457178" indent="0" algn="ctr">
              <a:buNone/>
              <a:defRPr sz="2400"/>
            </a:lvl2pPr>
            <a:lvl3pPr marL="914354" indent="0" algn="ctr">
              <a:buNone/>
              <a:defRPr sz="2400"/>
            </a:lvl3pPr>
            <a:lvl4pPr marL="1371532" indent="0" algn="ctr">
              <a:buNone/>
              <a:defRPr sz="2000"/>
            </a:lvl4pPr>
            <a:lvl5pPr marL="1828709" indent="0" algn="ctr">
              <a:buNone/>
              <a:defRPr sz="2000"/>
            </a:lvl5pPr>
            <a:lvl6pPr marL="2285886" indent="0" algn="ctr">
              <a:buNone/>
              <a:defRPr sz="2000"/>
            </a:lvl6pPr>
            <a:lvl7pPr marL="2743062" indent="0" algn="ctr">
              <a:buNone/>
              <a:defRPr sz="2000"/>
            </a:lvl7pPr>
            <a:lvl8pPr marL="3200240" indent="0" algn="ctr">
              <a:buNone/>
              <a:defRPr sz="2000"/>
            </a:lvl8pPr>
            <a:lvl9pPr marL="3657418"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8119051A-A472-4F90-838A-B29F46CD5FB1}" type="datetime1">
              <a:rPr lang="en-US" smtClean="0"/>
              <a:pPr/>
              <a:t>9/1/2020</a:t>
            </a:fld>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cxnSp>
        <p:nvCxnSpPr>
          <p:cNvPr id="9" name="Straight Connector 8"/>
          <p:cNvCxnSpPr/>
          <p:nvPr/>
        </p:nvCxnSpPr>
        <p:spPr>
          <a:xfrm>
            <a:off x="1207346"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2"/>
            <a:ext cx="12236177" cy="2549236"/>
          </a:xfrm>
          <a:prstGeom prst="rect">
            <a:avLst/>
          </a:prstGeom>
        </p:spPr>
      </p:pic>
    </p:spTree>
    <p:extLst>
      <p:ext uri="{BB962C8B-B14F-4D97-AF65-F5344CB8AC3E}">
        <p14:creationId xmlns:p14="http://schemas.microsoft.com/office/powerpoint/2010/main" val="4184439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lvl1pPr>
              <a:defRPr sz="2400"/>
            </a:lvl1pPr>
            <a:lvl2pPr marL="384029" indent="-182870">
              <a:buFont typeface="Arial" panose="020B0604020202020204" pitchFamily="34" charset="0"/>
              <a:buChar char="•"/>
              <a:defRPr sz="2000"/>
            </a:lvl2pPr>
            <a:lvl3pPr marL="566900" indent="-182870">
              <a:buFont typeface="Calibri" panose="020F0502020204030204" pitchFamily="34" charset="0"/>
              <a:buChar char="–"/>
              <a:defRPr sz="19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7EB0530-B967-4FD1-918E-68AD0A285879}" type="datetime1">
              <a:rPr lang="en-US" smtClean="0"/>
              <a:pPr/>
              <a:t>9/1/2020</a:t>
            </a:fld>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pic>
        <p:nvPicPr>
          <p:cNvPr id="7"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068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6994" y="758952"/>
            <a:ext cx="10055781" cy="3566160"/>
          </a:xfrm>
        </p:spPr>
        <p:txBody>
          <a:bodyPr anchor="b" anchorCtr="0">
            <a:normAutofit/>
          </a:bodyPr>
          <a:lstStyle>
            <a:lvl1pPr>
              <a:lnSpc>
                <a:spcPct val="85000"/>
              </a:lnSpc>
              <a:defRPr sz="6000" b="1">
                <a:solidFill>
                  <a:schemeClr val="tx1">
                    <a:lumMod val="85000"/>
                    <a:lumOff val="15000"/>
                  </a:schemeClr>
                </a:solidFill>
              </a:defRPr>
            </a:lvl1pPr>
          </a:lstStyle>
          <a:p>
            <a:r>
              <a:rPr lang="en-US" dirty="0"/>
              <a:t>Click to edit Master title style</a:t>
            </a:r>
          </a:p>
        </p:txBody>
      </p:sp>
      <p:sp>
        <p:nvSpPr>
          <p:cNvPr id="3" name="Text Placeholder 2"/>
          <p:cNvSpPr>
            <a:spLocks noGrp="1"/>
          </p:cNvSpPr>
          <p:nvPr>
            <p:ph type="body" idx="1"/>
          </p:nvPr>
        </p:nvSpPr>
        <p:spPr>
          <a:xfrm>
            <a:off x="1096994" y="4453128"/>
            <a:ext cx="10055781" cy="1143000"/>
          </a:xfrm>
        </p:spPr>
        <p:txBody>
          <a:bodyPr lIns="91436" rIns="91436" anchor="t" anchorCtr="0">
            <a:normAutofit/>
          </a:bodyPr>
          <a:lstStyle>
            <a:lvl1pPr marL="0" indent="0">
              <a:buNone/>
              <a:defRPr sz="2400" cap="all" spc="200" baseline="0">
                <a:solidFill>
                  <a:schemeClr val="tx2"/>
                </a:solidFill>
                <a:latin typeface="+mj-lt"/>
              </a:defRPr>
            </a:lvl1pPr>
            <a:lvl2pPr marL="457178" indent="0">
              <a:buNone/>
              <a:defRPr sz="1900">
                <a:solidFill>
                  <a:schemeClr val="tx1">
                    <a:tint val="75000"/>
                  </a:schemeClr>
                </a:solidFill>
              </a:defRPr>
            </a:lvl2pPr>
            <a:lvl3pPr marL="914354" indent="0">
              <a:buNone/>
              <a:defRPr sz="1600">
                <a:solidFill>
                  <a:schemeClr val="tx1">
                    <a:tint val="75000"/>
                  </a:schemeClr>
                </a:solidFill>
              </a:defRPr>
            </a:lvl3pPr>
            <a:lvl4pPr marL="1371532" indent="0">
              <a:buNone/>
              <a:defRPr sz="1500">
                <a:solidFill>
                  <a:schemeClr val="tx1">
                    <a:tint val="75000"/>
                  </a:schemeClr>
                </a:solidFill>
              </a:defRPr>
            </a:lvl4pPr>
            <a:lvl5pPr marL="1828709" indent="0">
              <a:buNone/>
              <a:defRPr sz="1500">
                <a:solidFill>
                  <a:schemeClr val="tx1">
                    <a:tint val="75000"/>
                  </a:schemeClr>
                </a:solidFill>
              </a:defRPr>
            </a:lvl5pPr>
            <a:lvl6pPr marL="2285886" indent="0">
              <a:buNone/>
              <a:defRPr sz="1500">
                <a:solidFill>
                  <a:schemeClr val="tx1">
                    <a:tint val="75000"/>
                  </a:schemeClr>
                </a:solidFill>
              </a:defRPr>
            </a:lvl6pPr>
            <a:lvl7pPr marL="2743062" indent="0">
              <a:buNone/>
              <a:defRPr sz="1500">
                <a:solidFill>
                  <a:schemeClr val="tx1">
                    <a:tint val="75000"/>
                  </a:schemeClr>
                </a:solidFill>
              </a:defRPr>
            </a:lvl7pPr>
            <a:lvl8pPr marL="3200240" indent="0">
              <a:buNone/>
              <a:defRPr sz="1500">
                <a:solidFill>
                  <a:schemeClr val="tx1">
                    <a:tint val="75000"/>
                  </a:schemeClr>
                </a:solidFill>
              </a:defRPr>
            </a:lvl8pPr>
            <a:lvl9pPr marL="3657418" indent="0">
              <a:buNone/>
              <a:defRPr sz="15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532561C-D5C9-44CC-B252-A46D6D573560}" type="datetime1">
              <a:rPr lang="en-US" smtClean="0"/>
              <a:pPr/>
              <a:t>9/1/2020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cxnSp>
        <p:nvCxnSpPr>
          <p:cNvPr id="9" name="Straight Connector 8"/>
          <p:cNvCxnSpPr/>
          <p:nvPr/>
        </p:nvCxnSpPr>
        <p:spPr>
          <a:xfrm>
            <a:off x="1207346"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2"/>
            <a:ext cx="12236177" cy="2549236"/>
          </a:xfrm>
          <a:prstGeom prst="rect">
            <a:avLst/>
          </a:prstGeom>
        </p:spPr>
      </p:pic>
    </p:spTree>
    <p:extLst>
      <p:ext uri="{BB962C8B-B14F-4D97-AF65-F5344CB8AC3E}">
        <p14:creationId xmlns:p14="http://schemas.microsoft.com/office/powerpoint/2010/main" val="9241671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6994" y="286607"/>
            <a:ext cx="10055781"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6993" y="1845735"/>
            <a:ext cx="4936474"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6301" y="1845735"/>
            <a:ext cx="4936474"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B7E458-F072-46E1-9E29-E7EF44CE3144}" type="datetime1">
              <a:rPr lang="en-US" smtClean="0"/>
              <a:pPr/>
              <a:t>9/1/2020</a:t>
            </a:fld>
            <a:endParaRPr lang="en-US" dirty="0"/>
          </a:p>
        </p:txBody>
      </p:sp>
      <p:sp>
        <p:nvSpPr>
          <p:cNvPr id="7" name="Slide Number Placeholder 6"/>
          <p:cNvSpPr>
            <a:spLocks noGrp="1"/>
          </p:cNvSpPr>
          <p:nvPr>
            <p:ph type="sldNum" sz="quarter" idx="12"/>
          </p:nvPr>
        </p:nvSpPr>
        <p:spPr/>
        <p:txBody>
          <a:bodyPr/>
          <a:lstStyle/>
          <a:p>
            <a:fld id="{3D469E21-0D93-4550-A5EC-9C043F127C13}" type="slidenum">
              <a:rPr lang="en-US" smtClean="0"/>
              <a:pPr/>
              <a:t>‹#›</a:t>
            </a:fld>
            <a:endParaRPr lang="en-US" dirty="0"/>
          </a:p>
        </p:txBody>
      </p:sp>
      <p:pic>
        <p:nvPicPr>
          <p:cNvPr id="9"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9351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6994" y="286607"/>
            <a:ext cx="10055781" cy="1450757"/>
          </a:xfrm>
        </p:spPr>
        <p:txBody>
          <a:bodyPr/>
          <a:lstStyle>
            <a:lvl1pPr>
              <a:defRPr b="1"/>
            </a:lvl1pPr>
          </a:lstStyle>
          <a:p>
            <a:r>
              <a:rPr lang="en-US" dirty="0"/>
              <a:t>Click to edit Master title style</a:t>
            </a:r>
          </a:p>
        </p:txBody>
      </p:sp>
      <p:sp>
        <p:nvSpPr>
          <p:cNvPr id="3" name="Text Placeholder 2"/>
          <p:cNvSpPr>
            <a:spLocks noGrp="1"/>
          </p:cNvSpPr>
          <p:nvPr>
            <p:ph type="body" idx="1"/>
          </p:nvPr>
        </p:nvSpPr>
        <p:spPr>
          <a:xfrm>
            <a:off x="1096994" y="1846058"/>
            <a:ext cx="4936474" cy="736283"/>
          </a:xfrm>
        </p:spPr>
        <p:txBody>
          <a:bodyPr lIns="91436" rIns="91436" anchor="ctr">
            <a:normAutofit/>
          </a:bodyPr>
          <a:lstStyle>
            <a:lvl1pPr marL="0" indent="0">
              <a:buNone/>
              <a:defRPr sz="2000" b="0" cap="all" baseline="0">
                <a:solidFill>
                  <a:schemeClr val="tx2"/>
                </a:solidFill>
              </a:defRPr>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p:cNvSpPr>
            <a:spLocks noGrp="1"/>
          </p:cNvSpPr>
          <p:nvPr>
            <p:ph sz="half" idx="2"/>
          </p:nvPr>
        </p:nvSpPr>
        <p:spPr>
          <a:xfrm>
            <a:off x="1096994" y="2582335"/>
            <a:ext cx="4936474"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6301" y="1846058"/>
            <a:ext cx="4936474" cy="736283"/>
          </a:xfrm>
        </p:spPr>
        <p:txBody>
          <a:bodyPr lIns="91436" rIns="91436" anchor="ctr">
            <a:normAutofit/>
          </a:bodyPr>
          <a:lstStyle>
            <a:lvl1pPr marL="0" indent="0">
              <a:buNone/>
              <a:defRPr sz="2000" b="0" cap="all" baseline="0">
                <a:solidFill>
                  <a:schemeClr val="tx2"/>
                </a:solidFill>
              </a:defRPr>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6216301" y="2582335"/>
            <a:ext cx="4936474"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BDEDF6-FE62-4A3F-9CD9-001A10FC9F6F}" type="datetime1">
              <a:rPr lang="en-US" smtClean="0"/>
              <a:pPr/>
              <a:t>9/1/2020</a:t>
            </a:fld>
            <a:endParaRPr lang="en-US" dirty="0"/>
          </a:p>
        </p:txBody>
      </p:sp>
      <p:sp>
        <p:nvSpPr>
          <p:cNvPr id="9" name="Slide Number Placeholder 8"/>
          <p:cNvSpPr>
            <a:spLocks noGrp="1"/>
          </p:cNvSpPr>
          <p:nvPr>
            <p:ph type="sldNum" sz="quarter" idx="12"/>
          </p:nvPr>
        </p:nvSpPr>
        <p:spPr/>
        <p:txBody>
          <a:bodyPr/>
          <a:lstStyle/>
          <a:p>
            <a:fld id="{3D469E21-0D93-4550-A5EC-9C043F127C13}" type="slidenum">
              <a:rPr lang="en-US" smtClean="0"/>
              <a:pPr/>
              <a:t>‹#›</a:t>
            </a:fld>
            <a:endParaRPr lang="en-US" dirty="0"/>
          </a:p>
        </p:txBody>
      </p:sp>
      <p:pic>
        <p:nvPicPr>
          <p:cNvPr id="11"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7312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3967D2-7F73-4B18-B877-DC8617A2E90F}" type="datetime1">
              <a:rPr lang="en-US" smtClean="0"/>
              <a:pPr/>
              <a:t>9/1/2020</a:t>
            </a:fld>
            <a:endParaRPr lang="en-US" dirty="0"/>
          </a:p>
        </p:txBody>
      </p:sp>
      <p:sp>
        <p:nvSpPr>
          <p:cNvPr id="5" name="Slide Number Placeholder 4"/>
          <p:cNvSpPr>
            <a:spLocks noGrp="1"/>
          </p:cNvSpPr>
          <p:nvPr>
            <p:ph type="sldNum" sz="quarter" idx="12"/>
          </p:nvPr>
        </p:nvSpPr>
        <p:spPr/>
        <p:txBody>
          <a:bodyPr/>
          <a:lstStyle/>
          <a:p>
            <a:fld id="{3D469E21-0D93-4550-A5EC-9C043F127C13}" type="slidenum">
              <a:rPr lang="en-US" smtClean="0"/>
              <a:pPr/>
              <a:t>‹#›</a:t>
            </a:fld>
            <a:endParaRPr lang="en-US" dirty="0"/>
          </a:p>
        </p:txBody>
      </p:sp>
      <p:pic>
        <p:nvPicPr>
          <p:cNvPr id="6"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7278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A43D3399-48DC-4186-9769-0EB35660BA44}" type="datetime1">
              <a:rPr lang="en-US" smtClean="0"/>
              <a:pPr/>
              <a:t>9/1/2020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3D469E21-0D93-4550-A5EC-9C043F127C13}" type="slidenum">
              <a:rPr lang="en-US" smtClean="0"/>
              <a:pPr/>
              <a:t>‹#›</a:t>
            </a:fld>
            <a:endParaRPr lang="en-US" dirty="0"/>
          </a:p>
        </p:txBody>
      </p:sp>
      <p:sp>
        <p:nvSpPr>
          <p:cNvPr id="10" name="Rectangle 9"/>
          <p:cNvSpPr/>
          <p:nvPr userDrawn="1"/>
        </p:nvSpPr>
        <p:spPr>
          <a:xfrm>
            <a:off x="3180" y="5826040"/>
            <a:ext cx="12185651" cy="10319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a:off x="5" y="5760857"/>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725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2" y="0"/>
            <a:ext cx="404973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39020" y="0"/>
            <a:ext cx="639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082" y="594359"/>
            <a:ext cx="3199567"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799351" y="731520"/>
            <a:ext cx="6490549"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082" y="2926082"/>
            <a:ext cx="3199567" cy="3379124"/>
          </a:xfrm>
        </p:spPr>
        <p:txBody>
          <a:bodyPr lIns="91436" rIns="91436">
            <a:normAutofit/>
          </a:bodyPr>
          <a:lstStyle>
            <a:lvl1pPr marL="0" indent="0">
              <a:buNone/>
              <a:defRPr sz="1500">
                <a:solidFill>
                  <a:srgbClr val="FFFFFF"/>
                </a:solidFill>
              </a:defRPr>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Edit Master text styles</a:t>
            </a:r>
          </a:p>
        </p:txBody>
      </p:sp>
      <p:sp>
        <p:nvSpPr>
          <p:cNvPr id="5" name="Date Placeholder 4"/>
          <p:cNvSpPr>
            <a:spLocks noGrp="1"/>
          </p:cNvSpPr>
          <p:nvPr>
            <p:ph type="dt" sz="half" idx="10"/>
          </p:nvPr>
        </p:nvSpPr>
        <p:spPr>
          <a:xfrm>
            <a:off x="465395" y="6459792"/>
            <a:ext cx="2617829" cy="365125"/>
          </a:xfrm>
        </p:spPr>
        <p:txBody>
          <a:bodyPr/>
          <a:lstStyle>
            <a:lvl1pPr algn="l">
              <a:defRPr/>
            </a:lvl1pPr>
          </a:lstStyle>
          <a:p>
            <a:fld id="{054137B1-BE0E-4461-8EE7-444CD5CA2015}" type="datetime1">
              <a:rPr lang="en-US" smtClean="0"/>
              <a:pPr/>
              <a:t>9/1/2020</a:t>
            </a:fld>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D469E21-0D93-4550-A5EC-9C043F127C13}" type="slidenum">
              <a:rPr lang="en-US" smtClean="0">
                <a:solidFill>
                  <a:srgbClr val="455F51"/>
                </a:solidFill>
              </a:rPr>
              <a:pPr/>
              <a:t>‹#›</a:t>
            </a:fld>
            <a:endParaRPr lang="en-US" dirty="0">
              <a:solidFill>
                <a:srgbClr val="455F51"/>
              </a:solidFill>
            </a:endParaRPr>
          </a:p>
        </p:txBody>
      </p:sp>
      <p:pic>
        <p:nvPicPr>
          <p:cNvPr id="10"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335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5" y="4953000"/>
            <a:ext cx="12185651"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1" y="491507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5" y="5074920"/>
            <a:ext cx="10111012" cy="822960"/>
          </a:xfrm>
        </p:spPr>
        <p:txBody>
          <a:bodyPr lIns="91436" tIns="0" rIns="91436"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8" y="2"/>
            <a:ext cx="12188810" cy="4915076"/>
          </a:xfrm>
          <a:solidFill>
            <a:schemeClr val="bg2">
              <a:lumMod val="90000"/>
            </a:schemeClr>
          </a:solidFill>
        </p:spPr>
        <p:txBody>
          <a:bodyPr lIns="457178" tIns="457178"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dirty="0"/>
              <a:t>Click icon to add picture</a:t>
            </a:r>
          </a:p>
        </p:txBody>
      </p:sp>
      <p:sp>
        <p:nvSpPr>
          <p:cNvPr id="4" name="Text Placeholder 3"/>
          <p:cNvSpPr>
            <a:spLocks noGrp="1"/>
          </p:cNvSpPr>
          <p:nvPr>
            <p:ph type="body" sz="half" idx="2"/>
          </p:nvPr>
        </p:nvSpPr>
        <p:spPr>
          <a:xfrm>
            <a:off x="1096994" y="5907024"/>
            <a:ext cx="10110630" cy="594360"/>
          </a:xfrm>
        </p:spPr>
        <p:txBody>
          <a:bodyPr lIns="91436" tIns="0" rIns="91436" bIns="0">
            <a:normAutofit/>
          </a:bodyPr>
          <a:lstStyle>
            <a:lvl1pPr marL="0" indent="0">
              <a:spcBef>
                <a:spcPts val="0"/>
              </a:spcBef>
              <a:spcAft>
                <a:spcPts val="600"/>
              </a:spcAft>
              <a:buNone/>
              <a:defRPr sz="1500">
                <a:solidFill>
                  <a:srgbClr val="FFFFFF"/>
                </a:solidFill>
              </a:defRPr>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DF39FB9-008F-4142-9B2A-FB54A9D5BA68}" type="datetime1">
              <a:rPr lang="en-US" smtClean="0"/>
              <a:pPr/>
              <a:t>9/1/2020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469E21-0D93-4550-A5EC-9C043F127C13}" type="slidenum">
              <a:rPr lang="en-US" smtClean="0"/>
              <a:pPr/>
              <a:t>‹#›</a:t>
            </a:fld>
            <a:endParaRPr lang="en-US" dirty="0"/>
          </a:p>
        </p:txBody>
      </p:sp>
    </p:spTree>
    <p:extLst>
      <p:ext uri="{BB962C8B-B14F-4D97-AF65-F5344CB8AC3E}">
        <p14:creationId xmlns:p14="http://schemas.microsoft.com/office/powerpoint/2010/main" val="1613685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18" tIns="0" rIns="45718"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1C065F-5704-4681-AE40-4FD9B2B14DA8}" type="datetime1">
              <a:rPr lang="en-US" smtClean="0"/>
              <a:pPr/>
              <a:t>9/1/2020</a:t>
            </a:fld>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pic>
        <p:nvPicPr>
          <p:cNvPr id="7"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4928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31" y="412306"/>
            <a:ext cx="2628215" cy="57598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7985" y="412306"/>
            <a:ext cx="7732286" cy="5759899"/>
          </a:xfrm>
        </p:spPr>
        <p:txBody>
          <a:bodyPr vert="eaVert" lIns="45718" tIns="0" rIns="45718"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C70F1D-AC2B-48A4-A00D-72E912B4EFDD}" type="datetime1">
              <a:rPr lang="en-US" smtClean="0"/>
              <a:pPr/>
              <a:t>9/1/2020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469E21-0D93-4550-A5EC-9C043F127C13}" type="slidenum">
              <a:rPr lang="en-US" smtClean="0"/>
              <a:pPr/>
              <a:t>‹#›</a:t>
            </a:fld>
            <a:endParaRPr lang="en-US" dirty="0"/>
          </a:p>
        </p:txBody>
      </p:sp>
      <p:sp>
        <p:nvSpPr>
          <p:cNvPr id="9" name="Rectangle 8"/>
          <p:cNvSpPr/>
          <p:nvPr userDrawn="1"/>
        </p:nvSpPr>
        <p:spPr>
          <a:xfrm>
            <a:off x="3180" y="5826040"/>
            <a:ext cx="12185651" cy="10319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userDrawn="1"/>
        </p:nvSpPr>
        <p:spPr>
          <a:xfrm>
            <a:off x="5" y="5760857"/>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2" descr="C:\Users\ADMIN\Box Sync\RootAdmin\Comms\Graphics &amp; Logos\CPA\CPA_Logo_no_white_background.g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6726" y="6022521"/>
            <a:ext cx="3055022" cy="738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8517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26"/>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2366687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5" name="Footer Placeholder 4"/>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6" name="Slide Number Placeholder 5"/>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39039662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5" name="Footer Placeholder 4"/>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6" name="Slide Number Placeholder 5"/>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42651836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6" name="Footer Placeholder 5"/>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7" name="Slide Number Placeholder 6"/>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25188612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8" name="Footer Placeholder 7"/>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9" name="Slide Number Placeholder 8"/>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24017522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4" name="Footer Placeholder 3"/>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5" name="Slide Number Placeholder 4"/>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39622193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3" name="Footer Placeholder 2"/>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4" name="Slide Number Placeholder 3"/>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27543253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6" name="Footer Placeholder 5"/>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7" name="Slide Number Placeholder 6"/>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23429777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6" name="Footer Placeholder 5"/>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7" name="Slide Number Placeholder 6"/>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8207489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5" name="Footer Placeholder 4"/>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6" name="Slide Number Placeholder 5"/>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2506330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39"/>
            <a:ext cx="2742486"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74639"/>
            <a:ext cx="802431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441" y="6356351"/>
            <a:ext cx="2844059" cy="365125"/>
          </a:xfrm>
          <a:prstGeom prst="rect">
            <a:avLst/>
          </a:prstGeom>
        </p:spPr>
        <p:txBody>
          <a:bodyPr/>
          <a:lstStyle/>
          <a:p>
            <a:pPr defTabSz="457200"/>
            <a:fld id="{4C40209E-0068-1643-A425-4ED23786DEFF}" type="datetimeFigureOut">
              <a:rPr lang="en-US" sz="1800" smtClean="0">
                <a:solidFill>
                  <a:prstClr val="black"/>
                </a:solidFill>
              </a:rPr>
              <a:pPr defTabSz="457200"/>
              <a:t>9/1/2020</a:t>
            </a:fld>
            <a:endParaRPr lang="en-US" sz="1800">
              <a:solidFill>
                <a:prstClr val="black"/>
              </a:solidFill>
            </a:endParaRPr>
          </a:p>
        </p:txBody>
      </p:sp>
      <p:sp>
        <p:nvSpPr>
          <p:cNvPr id="5" name="Footer Placeholder 4"/>
          <p:cNvSpPr>
            <a:spLocks noGrp="1"/>
          </p:cNvSpPr>
          <p:nvPr>
            <p:ph type="ftr" sz="quarter" idx="11"/>
          </p:nvPr>
        </p:nvSpPr>
        <p:spPr>
          <a:xfrm>
            <a:off x="4164515" y="6356351"/>
            <a:ext cx="3859795" cy="365125"/>
          </a:xfrm>
          <a:prstGeom prst="rect">
            <a:avLst/>
          </a:prstGeom>
        </p:spPr>
        <p:txBody>
          <a:bodyPr/>
          <a:lstStyle/>
          <a:p>
            <a:pPr defTabSz="457200"/>
            <a:endParaRPr lang="en-US" sz="1800">
              <a:solidFill>
                <a:prstClr val="black"/>
              </a:solidFill>
            </a:endParaRPr>
          </a:p>
        </p:txBody>
      </p:sp>
      <p:sp>
        <p:nvSpPr>
          <p:cNvPr id="6" name="Slide Number Placeholder 5"/>
          <p:cNvSpPr>
            <a:spLocks noGrp="1"/>
          </p:cNvSpPr>
          <p:nvPr>
            <p:ph type="sldNum" sz="quarter" idx="12"/>
          </p:nvPr>
        </p:nvSpPr>
        <p:spPr>
          <a:xfrm>
            <a:off x="8735325" y="6356351"/>
            <a:ext cx="2844059" cy="365125"/>
          </a:xfrm>
          <a:prstGeom prst="rect">
            <a:avLst/>
          </a:prstGeom>
        </p:spPr>
        <p:txBody>
          <a:bodyPr/>
          <a:lstStyle/>
          <a:p>
            <a:pPr defTabSz="457200"/>
            <a:fld id="{7FFAF983-5425-E04C-B892-130F315F61D6}" type="slidenum">
              <a:rPr lang="en-US" sz="1800" smtClean="0">
                <a:solidFill>
                  <a:prstClr val="black"/>
                </a:solidFill>
              </a:rPr>
              <a:pPr defTabSz="457200"/>
              <a:t>‹#›</a:t>
            </a:fld>
            <a:endParaRPr lang="en-US" sz="1800">
              <a:solidFill>
                <a:prstClr val="black"/>
              </a:solidFill>
            </a:endParaRPr>
          </a:p>
        </p:txBody>
      </p:sp>
    </p:spTree>
    <p:extLst>
      <p:ext uri="{BB962C8B-B14F-4D97-AF65-F5344CB8AC3E}">
        <p14:creationId xmlns:p14="http://schemas.microsoft.com/office/powerpoint/2010/main" val="1810739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5.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2" y="274638"/>
            <a:ext cx="10969943"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2" y="1600206"/>
            <a:ext cx="10969943"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441" y="6356357"/>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6BF4CB-EDCB-4C7D-BC02-8BB2E9BC57D4}" type="datetimeFigureOut">
              <a:rPr lang="en-US" smtClean="0"/>
              <a:t>9/1/2020</a:t>
            </a:fld>
            <a:endParaRPr lang="en-US"/>
          </a:p>
        </p:txBody>
      </p:sp>
      <p:sp>
        <p:nvSpPr>
          <p:cNvPr id="5" name="Footer Placeholder 4"/>
          <p:cNvSpPr>
            <a:spLocks noGrp="1"/>
          </p:cNvSpPr>
          <p:nvPr>
            <p:ph type="ftr" sz="quarter" idx="3"/>
          </p:nvPr>
        </p:nvSpPr>
        <p:spPr>
          <a:xfrm>
            <a:off x="4164516" y="6356357"/>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CA" smtClean="0">
                <a:solidFill>
                  <a:prstClr val="black">
                    <a:tint val="75000"/>
                  </a:prstClr>
                </a:solidFill>
              </a:rPr>
              <a:t>Clean Production Action</a:t>
            </a:r>
            <a:endParaRPr lang="en-CA">
              <a:solidFill>
                <a:prstClr val="black">
                  <a:tint val="75000"/>
                </a:prstClr>
              </a:solidFill>
            </a:endParaRPr>
          </a:p>
        </p:txBody>
      </p:sp>
      <p:sp>
        <p:nvSpPr>
          <p:cNvPr id="6" name="Slide Number Placeholder 5"/>
          <p:cNvSpPr>
            <a:spLocks noGrp="1"/>
          </p:cNvSpPr>
          <p:nvPr>
            <p:ph type="sldNum" sz="quarter" idx="4"/>
          </p:nvPr>
        </p:nvSpPr>
        <p:spPr>
          <a:xfrm>
            <a:off x="8735327" y="6356357"/>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FE56D-F4D1-4DFE-9164-5DD798EC1008}"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44205087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6994" y="286607"/>
            <a:ext cx="10055781" cy="1450757"/>
          </a:xfrm>
          <a:prstGeom prst="rect">
            <a:avLst/>
          </a:prstGeom>
        </p:spPr>
        <p:txBody>
          <a:bodyPr vert="horz" lIns="91436" tIns="45718" rIns="91436" bIns="45718" rtlCol="0" anchor="t">
            <a:normAutofit/>
          </a:bodyPr>
          <a:lstStyle/>
          <a:p>
            <a:r>
              <a:rPr lang="en-US" dirty="0"/>
              <a:t>Click to edit Master title style</a:t>
            </a:r>
          </a:p>
        </p:txBody>
      </p:sp>
      <p:sp>
        <p:nvSpPr>
          <p:cNvPr id="3" name="Text Placeholder 2"/>
          <p:cNvSpPr>
            <a:spLocks noGrp="1"/>
          </p:cNvSpPr>
          <p:nvPr>
            <p:ph type="body" idx="1"/>
          </p:nvPr>
        </p:nvSpPr>
        <p:spPr>
          <a:xfrm>
            <a:off x="1096994" y="1845735"/>
            <a:ext cx="10055781" cy="4023360"/>
          </a:xfrm>
          <a:prstGeom prst="rect">
            <a:avLst/>
          </a:prstGeom>
        </p:spPr>
        <p:txBody>
          <a:bodyPr vert="horz" lIns="0" tIns="45718" rIns="0" bIns="45718"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000" y="6459792"/>
            <a:ext cx="2471627" cy="365125"/>
          </a:xfrm>
          <a:prstGeom prst="rect">
            <a:avLst/>
          </a:prstGeom>
        </p:spPr>
        <p:txBody>
          <a:bodyPr vert="horz" lIns="91436" tIns="45718" rIns="91436" bIns="45718" rtlCol="0" anchor="ctr"/>
          <a:lstStyle>
            <a:lvl1pPr algn="l">
              <a:defRPr sz="900">
                <a:solidFill>
                  <a:srgbClr val="FFFFFF"/>
                </a:solidFill>
              </a:defRPr>
            </a:lvl1pPr>
          </a:lstStyle>
          <a:p>
            <a:pPr defTabSz="457178"/>
            <a:fld id="{4671B565-75AE-42BC-BB0B-7AA917939293}" type="datetime1">
              <a:rPr lang="en-US" smtClean="0"/>
              <a:pPr defTabSz="457178"/>
              <a:t>9/1/2020</a:t>
            </a:fld>
            <a:endParaRPr lang="en-US" dirty="0"/>
          </a:p>
        </p:txBody>
      </p:sp>
      <p:sp>
        <p:nvSpPr>
          <p:cNvPr id="5" name="Footer Placeholder 4"/>
          <p:cNvSpPr>
            <a:spLocks noGrp="1"/>
          </p:cNvSpPr>
          <p:nvPr>
            <p:ph type="ftr" sz="quarter" idx="3"/>
          </p:nvPr>
        </p:nvSpPr>
        <p:spPr>
          <a:xfrm>
            <a:off x="3685227" y="6459792"/>
            <a:ext cx="4821548" cy="365125"/>
          </a:xfrm>
          <a:prstGeom prst="rect">
            <a:avLst/>
          </a:prstGeom>
        </p:spPr>
        <p:txBody>
          <a:bodyPr vert="horz" lIns="91436" tIns="45718" rIns="91436" bIns="45718" rtlCol="0" anchor="ctr"/>
          <a:lstStyle>
            <a:lvl1pPr algn="ctr">
              <a:defRPr sz="900" cap="all" baseline="0">
                <a:solidFill>
                  <a:srgbClr val="FFFFFF"/>
                </a:solidFill>
              </a:defRPr>
            </a:lvl1pPr>
          </a:lstStyle>
          <a:p>
            <a:pPr defTabSz="457178"/>
            <a:endParaRPr lang="en-US" dirty="0"/>
          </a:p>
        </p:txBody>
      </p:sp>
      <p:sp>
        <p:nvSpPr>
          <p:cNvPr id="6" name="Slide Number Placeholder 5"/>
          <p:cNvSpPr>
            <a:spLocks noGrp="1"/>
          </p:cNvSpPr>
          <p:nvPr>
            <p:ph type="sldNum" sz="quarter" idx="4"/>
          </p:nvPr>
        </p:nvSpPr>
        <p:spPr>
          <a:xfrm>
            <a:off x="9897885" y="6459792"/>
            <a:ext cx="1311684" cy="365125"/>
          </a:xfrm>
          <a:prstGeom prst="rect">
            <a:avLst/>
          </a:prstGeom>
        </p:spPr>
        <p:txBody>
          <a:bodyPr vert="horz" lIns="91436" tIns="45718" rIns="91436" bIns="45718" rtlCol="0" anchor="ctr"/>
          <a:lstStyle>
            <a:lvl1pPr algn="r">
              <a:defRPr sz="1100">
                <a:solidFill>
                  <a:srgbClr val="FFFFFF"/>
                </a:solidFill>
              </a:defRPr>
            </a:lvl1pPr>
          </a:lstStyle>
          <a:p>
            <a:pPr defTabSz="457178"/>
            <a:fld id="{91AAC3B4-3EDB-4C97-AE6B-97E184FFEC6A}" type="slidenum">
              <a:rPr lang="en-US" smtClean="0"/>
              <a:pPr defTabSz="457178"/>
              <a:t>‹#›</a:t>
            </a:fld>
            <a:endParaRPr lang="en-US" dirty="0"/>
          </a:p>
        </p:txBody>
      </p:sp>
      <p:cxnSp>
        <p:nvCxnSpPr>
          <p:cNvPr id="10" name="Straight Connector 9"/>
          <p:cNvCxnSpPr>
            <a:cxnSpLocks/>
          </p:cNvCxnSpPr>
          <p:nvPr userDrawn="1"/>
        </p:nvCxnSpPr>
        <p:spPr>
          <a:xfrm>
            <a:off x="1188411" y="1071923"/>
            <a:ext cx="996436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3180" y="5826040"/>
            <a:ext cx="12185651" cy="10319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a:off x="5" y="5760857"/>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4520735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hf hdr="0" ftr="0" dt="0"/>
  <p:txStyles>
    <p:titleStyle>
      <a:lvl1pPr algn="l" defTabSz="914354"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p:titleStyle>
    <p:bodyStyle>
      <a:lvl1pPr marL="91436" indent="-91436" algn="l" defTabSz="914354"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29" indent="-182870" algn="l" defTabSz="914354" rtl="0" eaLnBrk="1" latinLnBrk="0" hangingPunct="1">
        <a:lnSpc>
          <a:spcPct val="90000"/>
        </a:lnSpc>
        <a:spcBef>
          <a:spcPts val="200"/>
        </a:spcBef>
        <a:spcAft>
          <a:spcPts val="400"/>
        </a:spcAft>
        <a:buClr>
          <a:schemeClr val="accent1"/>
        </a:buClr>
        <a:buFont typeface="Calibri" pitchFamily="34" charset="0"/>
        <a:buChar char="◦"/>
        <a:defRPr sz="1900" kern="1200">
          <a:solidFill>
            <a:schemeClr val="tx1">
              <a:lumMod val="75000"/>
              <a:lumOff val="25000"/>
            </a:schemeClr>
          </a:solidFill>
          <a:latin typeface="+mn-lt"/>
          <a:ea typeface="+mn-ea"/>
          <a:cs typeface="+mn-cs"/>
        </a:defRPr>
      </a:lvl2pPr>
      <a:lvl3pPr marL="566900" indent="-182870"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3pPr>
      <a:lvl4pPr marL="749771" indent="-182870"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4pPr>
      <a:lvl5pPr marL="932642" indent="-182870"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5pPr>
      <a:lvl6pPr marL="1099946" indent="-228589"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6pPr>
      <a:lvl7pPr marL="1299936" indent="-228589"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7pPr>
      <a:lvl8pPr marL="1499925" indent="-228589"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8pPr>
      <a:lvl9pPr marL="1699916" indent="-228589"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6994" y="286607"/>
            <a:ext cx="10055781" cy="1450757"/>
          </a:xfrm>
          <a:prstGeom prst="rect">
            <a:avLst/>
          </a:prstGeom>
        </p:spPr>
        <p:txBody>
          <a:bodyPr vert="horz" lIns="91436" tIns="45718" rIns="91436" bIns="45718" rtlCol="0" anchor="t">
            <a:normAutofit/>
          </a:bodyPr>
          <a:lstStyle/>
          <a:p>
            <a:r>
              <a:rPr lang="en-US" dirty="0"/>
              <a:t>Click to edit Master title style</a:t>
            </a:r>
          </a:p>
        </p:txBody>
      </p:sp>
      <p:sp>
        <p:nvSpPr>
          <p:cNvPr id="3" name="Text Placeholder 2"/>
          <p:cNvSpPr>
            <a:spLocks noGrp="1"/>
          </p:cNvSpPr>
          <p:nvPr>
            <p:ph type="body" idx="1"/>
          </p:nvPr>
        </p:nvSpPr>
        <p:spPr>
          <a:xfrm>
            <a:off x="1096994" y="1845735"/>
            <a:ext cx="10055781" cy="4023360"/>
          </a:xfrm>
          <a:prstGeom prst="rect">
            <a:avLst/>
          </a:prstGeom>
        </p:spPr>
        <p:txBody>
          <a:bodyPr vert="horz" lIns="0" tIns="45718" rIns="0" bIns="45718"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000" y="6459792"/>
            <a:ext cx="2471627" cy="365125"/>
          </a:xfrm>
          <a:prstGeom prst="rect">
            <a:avLst/>
          </a:prstGeom>
        </p:spPr>
        <p:txBody>
          <a:bodyPr vert="horz" lIns="91436" tIns="45718" rIns="91436" bIns="45718" rtlCol="0" anchor="ctr"/>
          <a:lstStyle>
            <a:lvl1pPr algn="l">
              <a:defRPr sz="900">
                <a:solidFill>
                  <a:srgbClr val="FFFFFF"/>
                </a:solidFill>
              </a:defRPr>
            </a:lvl1pPr>
          </a:lstStyle>
          <a:p>
            <a:pPr defTabSz="457178"/>
            <a:fld id="{4671B565-75AE-42BC-BB0B-7AA917939293}" type="datetime1">
              <a:rPr lang="en-US" smtClean="0"/>
              <a:pPr defTabSz="457178"/>
              <a:t>9/1/2020</a:t>
            </a:fld>
            <a:endParaRPr lang="en-US" dirty="0"/>
          </a:p>
        </p:txBody>
      </p:sp>
      <p:sp>
        <p:nvSpPr>
          <p:cNvPr id="5" name="Footer Placeholder 4"/>
          <p:cNvSpPr>
            <a:spLocks noGrp="1"/>
          </p:cNvSpPr>
          <p:nvPr>
            <p:ph type="ftr" sz="quarter" idx="3"/>
          </p:nvPr>
        </p:nvSpPr>
        <p:spPr>
          <a:xfrm>
            <a:off x="3685227" y="6459792"/>
            <a:ext cx="4821548" cy="365125"/>
          </a:xfrm>
          <a:prstGeom prst="rect">
            <a:avLst/>
          </a:prstGeom>
        </p:spPr>
        <p:txBody>
          <a:bodyPr vert="horz" lIns="91436" tIns="45718" rIns="91436" bIns="45718" rtlCol="0" anchor="ctr"/>
          <a:lstStyle>
            <a:lvl1pPr algn="ctr">
              <a:defRPr sz="900" cap="all" baseline="0">
                <a:solidFill>
                  <a:srgbClr val="FFFFFF"/>
                </a:solidFill>
              </a:defRPr>
            </a:lvl1pPr>
          </a:lstStyle>
          <a:p>
            <a:pPr defTabSz="457178"/>
            <a:endParaRPr lang="en-US" dirty="0"/>
          </a:p>
        </p:txBody>
      </p:sp>
      <p:sp>
        <p:nvSpPr>
          <p:cNvPr id="6" name="Slide Number Placeholder 5"/>
          <p:cNvSpPr>
            <a:spLocks noGrp="1"/>
          </p:cNvSpPr>
          <p:nvPr>
            <p:ph type="sldNum" sz="quarter" idx="4"/>
          </p:nvPr>
        </p:nvSpPr>
        <p:spPr>
          <a:xfrm>
            <a:off x="9897885" y="6459792"/>
            <a:ext cx="1311684" cy="365125"/>
          </a:xfrm>
          <a:prstGeom prst="rect">
            <a:avLst/>
          </a:prstGeom>
        </p:spPr>
        <p:txBody>
          <a:bodyPr vert="horz" lIns="91436" tIns="45718" rIns="91436" bIns="45718" rtlCol="0" anchor="ctr"/>
          <a:lstStyle>
            <a:lvl1pPr algn="r">
              <a:defRPr sz="1100">
                <a:solidFill>
                  <a:srgbClr val="FFFFFF"/>
                </a:solidFill>
              </a:defRPr>
            </a:lvl1pPr>
          </a:lstStyle>
          <a:p>
            <a:pPr defTabSz="457178"/>
            <a:fld id="{91AAC3B4-3EDB-4C97-AE6B-97E184FFEC6A}" type="slidenum">
              <a:rPr lang="en-US" smtClean="0"/>
              <a:pPr defTabSz="457178"/>
              <a:t>‹#›</a:t>
            </a:fld>
            <a:endParaRPr lang="en-US" dirty="0"/>
          </a:p>
        </p:txBody>
      </p:sp>
      <p:cxnSp>
        <p:nvCxnSpPr>
          <p:cNvPr id="10" name="Straight Connector 9"/>
          <p:cNvCxnSpPr>
            <a:cxnSpLocks/>
          </p:cNvCxnSpPr>
          <p:nvPr userDrawn="1"/>
        </p:nvCxnSpPr>
        <p:spPr>
          <a:xfrm>
            <a:off x="1188411" y="1071923"/>
            <a:ext cx="996436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3180" y="5826040"/>
            <a:ext cx="12185651" cy="10319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a:off x="5" y="5760857"/>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8271997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ftr="0" dt="0"/>
  <p:txStyles>
    <p:titleStyle>
      <a:lvl1pPr algn="l" defTabSz="914354"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p:titleStyle>
    <p:bodyStyle>
      <a:lvl1pPr marL="91436" indent="-91436" algn="l" defTabSz="914354"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29" indent="-182870" algn="l" defTabSz="914354" rtl="0" eaLnBrk="1" latinLnBrk="0" hangingPunct="1">
        <a:lnSpc>
          <a:spcPct val="90000"/>
        </a:lnSpc>
        <a:spcBef>
          <a:spcPts val="200"/>
        </a:spcBef>
        <a:spcAft>
          <a:spcPts val="400"/>
        </a:spcAft>
        <a:buClr>
          <a:schemeClr val="accent1"/>
        </a:buClr>
        <a:buFont typeface="Calibri" pitchFamily="34" charset="0"/>
        <a:buChar char="◦"/>
        <a:defRPr sz="1900" kern="1200">
          <a:solidFill>
            <a:schemeClr val="tx1">
              <a:lumMod val="75000"/>
              <a:lumOff val="25000"/>
            </a:schemeClr>
          </a:solidFill>
          <a:latin typeface="+mn-lt"/>
          <a:ea typeface="+mn-ea"/>
          <a:cs typeface="+mn-cs"/>
        </a:defRPr>
      </a:lvl2pPr>
      <a:lvl3pPr marL="566900" indent="-182870"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3pPr>
      <a:lvl4pPr marL="749771" indent="-182870"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4pPr>
      <a:lvl5pPr marL="932642" indent="-182870"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5pPr>
      <a:lvl6pPr marL="1099946" indent="-228589"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6pPr>
      <a:lvl7pPr marL="1299936" indent="-228589"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7pPr>
      <a:lvl8pPr marL="1499925" indent="-228589"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8pPr>
      <a:lvl9pPr marL="1699916" indent="-228589" algn="l" defTabSz="914354" rtl="0" eaLnBrk="1" latinLnBrk="0" hangingPunct="1">
        <a:lnSpc>
          <a:spcPct val="90000"/>
        </a:lnSpc>
        <a:spcBef>
          <a:spcPts val="200"/>
        </a:spcBef>
        <a:spcAft>
          <a:spcPts val="400"/>
        </a:spcAft>
        <a:buClr>
          <a:schemeClr val="accent1"/>
        </a:buClr>
        <a:buFont typeface="Calibri" pitchFamily="34" charset="0"/>
        <a:buChar char="◦"/>
        <a:defRPr sz="1500" kern="1200">
          <a:solidFill>
            <a:schemeClr val="tx1">
              <a:lumMod val="75000"/>
              <a:lumOff val="25000"/>
            </a:schemeClr>
          </a:solidFill>
          <a:latin typeface="+mn-lt"/>
          <a:ea typeface="+mn-ea"/>
          <a:cs typeface="+mn-cs"/>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jpg"/>
          <p:cNvPicPr>
            <a:picLocks/>
          </p:cNvPicPr>
          <p:nvPr userDrawn="1"/>
        </p:nvPicPr>
        <p:blipFill rotWithShape="1">
          <a:blip r:embed="rId13" cstate="print"/>
          <a:srcRect t="17302" b="15937"/>
          <a:stretch/>
        </p:blipFill>
        <p:spPr>
          <a:xfrm>
            <a:off x="609441" y="5923221"/>
            <a:ext cx="3778536" cy="705424"/>
          </a:xfrm>
          <a:prstGeom prst="rect">
            <a:avLst/>
          </a:prstGeom>
        </p:spPr>
      </p:pic>
      <p:pic>
        <p:nvPicPr>
          <p:cNvPr id="8" name="Picture 7" descr="MTS-LOGO.jpg"/>
          <p:cNvPicPr/>
          <p:nvPr userDrawn="1"/>
        </p:nvPicPr>
        <p:blipFill>
          <a:blip r:embed="rId14" cstate="print"/>
          <a:stretch>
            <a:fillRect/>
          </a:stretch>
        </p:blipFill>
        <p:spPr>
          <a:xfrm>
            <a:off x="5574704" y="5923223"/>
            <a:ext cx="1799237" cy="692035"/>
          </a:xfrm>
          <a:prstGeom prst="rect">
            <a:avLst/>
          </a:prstGeom>
        </p:spPr>
      </p:pic>
      <p:pic>
        <p:nvPicPr>
          <p:cNvPr id="9" name="Picture 8"/>
          <p:cNvPicPr>
            <a:picLocks noChangeAspect="1"/>
          </p:cNvPicPr>
          <p:nvPr userDrawn="1"/>
        </p:nvPicPr>
        <p:blipFill>
          <a:blip r:embed="rId15"/>
          <a:stretch>
            <a:fillRect/>
          </a:stretch>
        </p:blipFill>
        <p:spPr>
          <a:xfrm>
            <a:off x="9022008" y="5996025"/>
            <a:ext cx="2031471" cy="691515"/>
          </a:xfrm>
          <a:prstGeom prst="rect">
            <a:avLst/>
          </a:prstGeom>
        </p:spPr>
      </p:pic>
    </p:spTree>
    <p:extLst>
      <p:ext uri="{BB962C8B-B14F-4D97-AF65-F5344CB8AC3E}">
        <p14:creationId xmlns:p14="http://schemas.microsoft.com/office/powerpoint/2010/main" val="1021286469"/>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hyperlink" Target="https://www.bizngo.org/sustainable-materials/pfas-free-materials"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hyperlink" Target="https://www.bizngo.org/sustainable-materials/pfas-free-materials"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25.png"/><Relationship Id="rId5" Type="http://schemas.openxmlformats.org/officeDocument/2006/relationships/image" Target="../media/image27.jpe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35.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36.jpeg"/><Relationship Id="rId4" Type="http://schemas.openxmlformats.org/officeDocument/2006/relationships/diagramLayout" Target="../diagrams/layout2.xml"/><Relationship Id="rId9" Type="http://schemas.openxmlformats.org/officeDocument/2006/relationships/image" Target="../media/image35.jp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tiff"/><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hyperlink" Target="https://www.bizngo.org/resources/entry/charting-a-path"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97578" y="685804"/>
            <a:ext cx="246017" cy="492305"/>
          </a:xfrm>
          <a:prstGeom prst="rect">
            <a:avLst/>
          </a:prstGeom>
          <a:noFill/>
        </p:spPr>
        <p:txBody>
          <a:bodyPr wrap="none" lIns="121787" tIns="60892" rIns="121787" bIns="60892" rtlCol="0">
            <a:spAutoFit/>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188"/>
            <a:ext cx="12127664" cy="3681611"/>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7352" t="38310" r="17447" b="37611"/>
          <a:stretch/>
        </p:blipFill>
        <p:spPr>
          <a:xfrm>
            <a:off x="2583290" y="5464222"/>
            <a:ext cx="3815923" cy="108897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18614" y="4460748"/>
            <a:ext cx="2663140" cy="1775426"/>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3212" y="4437797"/>
            <a:ext cx="2133600" cy="2133600"/>
          </a:xfrm>
          <a:prstGeom prst="rect">
            <a:avLst/>
          </a:prstGeom>
        </p:spPr>
      </p:pic>
      <p:sp>
        <p:nvSpPr>
          <p:cNvPr id="12" name="TextBox 11"/>
          <p:cNvSpPr txBox="1"/>
          <p:nvPr/>
        </p:nvSpPr>
        <p:spPr>
          <a:xfrm>
            <a:off x="4113212" y="3733800"/>
            <a:ext cx="2971801" cy="461665"/>
          </a:xfrm>
          <a:prstGeom prst="rect">
            <a:avLst/>
          </a:prstGeom>
          <a:noFill/>
        </p:spPr>
        <p:txBody>
          <a:bodyPr wrap="square" rtlCol="0">
            <a:spAutoFit/>
          </a:bodyPr>
          <a:lstStyle/>
          <a:p>
            <a:r>
              <a:rPr lang="en-US" dirty="0" smtClean="0">
                <a:solidFill>
                  <a:srgbClr val="006600"/>
                </a:solidFill>
              </a:rPr>
              <a:t>September 1, 2020</a:t>
            </a:r>
            <a:endParaRPr lang="en-US" dirty="0">
              <a:solidFill>
                <a:srgbClr val="006600"/>
              </a:solidFill>
            </a:endParaRPr>
          </a:p>
        </p:txBody>
      </p:sp>
      <p:pic>
        <p:nvPicPr>
          <p:cNvPr id="13" name="Picture 12" descr="C:\Users\ADMIN\Box Sync\RootAdmin\Comms\Graphics &amp; Logos\CPA\CPA_Logo_no_white_background.gif"/>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4413" y="4767945"/>
            <a:ext cx="2616235" cy="580516"/>
          </a:xfrm>
          <a:prstGeom prst="rect">
            <a:avLst/>
          </a:prstGeom>
          <a:noFill/>
          <a:extLst/>
        </p:spPr>
      </p:pic>
      <p:sp>
        <p:nvSpPr>
          <p:cNvPr id="3" name="TextBox 2"/>
          <p:cNvSpPr txBox="1"/>
          <p:nvPr/>
        </p:nvSpPr>
        <p:spPr>
          <a:xfrm>
            <a:off x="1522413" y="2971804"/>
            <a:ext cx="7924800" cy="646331"/>
          </a:xfrm>
          <a:prstGeom prst="rect">
            <a:avLst/>
          </a:prstGeom>
          <a:solidFill>
            <a:schemeClr val="bg1"/>
          </a:solidFill>
        </p:spPr>
        <p:txBody>
          <a:bodyPr wrap="square" rtlCol="0">
            <a:spAutoFit/>
          </a:bodyPr>
          <a:lstStyle/>
          <a:p>
            <a:pPr algn="ctr"/>
            <a:r>
              <a:rPr lang="en-US" sz="3600" dirty="0" smtClean="0">
                <a:solidFill>
                  <a:srgbClr val="006600"/>
                </a:solidFill>
              </a:rPr>
              <a:t>Webinar: PFAS Testing Methods</a:t>
            </a:r>
            <a:endParaRPr lang="en-US" sz="3600" dirty="0">
              <a:solidFill>
                <a:srgbClr val="006600"/>
              </a:solidFill>
            </a:endParaRPr>
          </a:p>
        </p:txBody>
      </p:sp>
    </p:spTree>
    <p:extLst>
      <p:ext uri="{BB962C8B-B14F-4D97-AF65-F5344CB8AC3E}">
        <p14:creationId xmlns:p14="http://schemas.microsoft.com/office/powerpoint/2010/main" val="8172386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44FE56D-F4D1-4DFE-9164-5DD798EC1008}" type="slidenum">
              <a:rPr lang="en-CA" smtClean="0"/>
              <a:t>2</a:t>
            </a:fld>
            <a:endParaRPr lang="en-CA"/>
          </a:p>
        </p:txBody>
      </p:sp>
      <p:sp>
        <p:nvSpPr>
          <p:cNvPr id="3" name="Content Placeholder 2"/>
          <p:cNvSpPr>
            <a:spLocks noGrp="1"/>
          </p:cNvSpPr>
          <p:nvPr>
            <p:ph idx="4294967295"/>
          </p:nvPr>
        </p:nvSpPr>
        <p:spPr>
          <a:xfrm>
            <a:off x="1217612" y="76200"/>
            <a:ext cx="9334608" cy="1600200"/>
          </a:xfrm>
        </p:spPr>
        <p:txBody>
          <a:bodyPr>
            <a:normAutofit/>
          </a:bodyPr>
          <a:lstStyle/>
          <a:p>
            <a:pPr marL="0" indent="0" algn="ctr">
              <a:buNone/>
            </a:pPr>
            <a:r>
              <a:rPr lang="en-US" sz="3600" dirty="0" smtClean="0">
                <a:solidFill>
                  <a:srgbClr val="000066"/>
                </a:solidFill>
              </a:rPr>
              <a:t>Charting a Path to Solutions to PFAS in Food Service Ware &amp; Packaging</a:t>
            </a:r>
            <a:endParaRPr lang="en-US" sz="3600" dirty="0">
              <a:solidFill>
                <a:srgbClr val="000066"/>
              </a:solidFill>
            </a:endParaRPr>
          </a:p>
          <a:p>
            <a:pPr marL="0" indent="0" algn="ctr">
              <a:buNone/>
            </a:pPr>
            <a:endParaRPr lang="en-US" sz="3600" dirty="0">
              <a:solidFill>
                <a:srgbClr val="000066"/>
              </a:solidFill>
            </a:endParaRPr>
          </a:p>
        </p:txBody>
      </p:sp>
      <p:sp>
        <p:nvSpPr>
          <p:cNvPr id="6" name="TextBox 5"/>
          <p:cNvSpPr txBox="1"/>
          <p:nvPr/>
        </p:nvSpPr>
        <p:spPr>
          <a:xfrm>
            <a:off x="488586" y="1676401"/>
            <a:ext cx="8229600" cy="4708981"/>
          </a:xfrm>
          <a:prstGeom prst="rect">
            <a:avLst/>
          </a:prstGeom>
          <a:noFill/>
        </p:spPr>
        <p:txBody>
          <a:bodyPr wrap="square" rtlCol="0">
            <a:spAutoFit/>
          </a:bodyPr>
          <a:lstStyle/>
          <a:p>
            <a:r>
              <a:rPr lang="en-US" sz="2000" b="1" dirty="0">
                <a:solidFill>
                  <a:srgbClr val="000066"/>
                </a:solidFill>
              </a:rPr>
              <a:t>What is </a:t>
            </a:r>
            <a:r>
              <a:rPr lang="en-US" sz="2000" b="1" dirty="0" smtClean="0">
                <a:solidFill>
                  <a:srgbClr val="000066"/>
                </a:solidFill>
              </a:rPr>
              <a:t>“</a:t>
            </a:r>
            <a:r>
              <a:rPr lang="en-US" sz="2000" b="1" dirty="0">
                <a:solidFill>
                  <a:srgbClr val="000066"/>
                </a:solidFill>
              </a:rPr>
              <a:t>Charting a Path</a:t>
            </a:r>
            <a:r>
              <a:rPr lang="en-US" sz="2000" b="1" dirty="0" smtClean="0">
                <a:solidFill>
                  <a:srgbClr val="000066"/>
                </a:solidFill>
              </a:rPr>
              <a:t>”?</a:t>
            </a:r>
            <a:r>
              <a:rPr lang="en-US" sz="2000" dirty="0" smtClean="0">
                <a:solidFill>
                  <a:srgbClr val="000066"/>
                </a:solidFill>
              </a:rPr>
              <a:t> </a:t>
            </a:r>
          </a:p>
          <a:p>
            <a:pPr marL="342900" indent="-342900">
              <a:buFont typeface="Arial" pitchFamily="34" charset="0"/>
              <a:buChar char="•"/>
            </a:pPr>
            <a:r>
              <a:rPr lang="en-US" sz="2000" dirty="0" smtClean="0">
                <a:solidFill>
                  <a:srgbClr val="000066"/>
                </a:solidFill>
              </a:rPr>
              <a:t>Informal</a:t>
            </a:r>
            <a:r>
              <a:rPr lang="en-US" sz="2000" dirty="0">
                <a:solidFill>
                  <a:srgbClr val="000066"/>
                </a:solidFill>
              </a:rPr>
              <a:t>, multi-stakeholder group </a:t>
            </a:r>
            <a:r>
              <a:rPr lang="en-US" sz="2000" dirty="0" smtClean="0">
                <a:solidFill>
                  <a:srgbClr val="000066"/>
                </a:solidFill>
              </a:rPr>
              <a:t>of manufacturers</a:t>
            </a:r>
            <a:r>
              <a:rPr lang="en-US" sz="2000" dirty="0">
                <a:solidFill>
                  <a:srgbClr val="000066"/>
                </a:solidFill>
              </a:rPr>
              <a:t>, retailers, health care organizations, governments, and NGOs </a:t>
            </a:r>
            <a:endParaRPr lang="en-US" sz="2000" dirty="0" smtClean="0">
              <a:solidFill>
                <a:srgbClr val="000066"/>
              </a:solidFill>
            </a:endParaRPr>
          </a:p>
          <a:p>
            <a:pPr marL="342900" indent="-342900">
              <a:buFont typeface="Arial" pitchFamily="34" charset="0"/>
              <a:buChar char="•"/>
            </a:pPr>
            <a:r>
              <a:rPr lang="en-US" sz="2000" dirty="0" smtClean="0">
                <a:solidFill>
                  <a:srgbClr val="000066"/>
                </a:solidFill>
              </a:rPr>
              <a:t>Platform </a:t>
            </a:r>
            <a:r>
              <a:rPr lang="en-US" sz="2000" dirty="0">
                <a:solidFill>
                  <a:srgbClr val="000066"/>
                </a:solidFill>
              </a:rPr>
              <a:t>for sharing information and having discussions </a:t>
            </a:r>
            <a:r>
              <a:rPr lang="en-US" sz="2000" dirty="0" smtClean="0">
                <a:solidFill>
                  <a:srgbClr val="000066"/>
                </a:solidFill>
              </a:rPr>
              <a:t>on </a:t>
            </a:r>
            <a:r>
              <a:rPr lang="en-US" sz="2000" dirty="0">
                <a:solidFill>
                  <a:srgbClr val="000066"/>
                </a:solidFill>
              </a:rPr>
              <a:t>solutions to PFAS in food service ware and </a:t>
            </a:r>
            <a:r>
              <a:rPr lang="en-US" sz="2000" dirty="0" smtClean="0">
                <a:solidFill>
                  <a:srgbClr val="000066"/>
                </a:solidFill>
              </a:rPr>
              <a:t>packaging</a:t>
            </a:r>
          </a:p>
          <a:p>
            <a:pPr marL="342900" indent="-342900">
              <a:buFont typeface="Arial" pitchFamily="34" charset="0"/>
              <a:buChar char="•"/>
            </a:pPr>
            <a:r>
              <a:rPr lang="en-US" sz="2000" dirty="0" smtClean="0">
                <a:solidFill>
                  <a:srgbClr val="000066"/>
                </a:solidFill>
              </a:rPr>
              <a:t>Topics covered</a:t>
            </a:r>
          </a:p>
          <a:p>
            <a:pPr marL="951815" lvl="1" indent="-342900">
              <a:buFont typeface="Arial" pitchFamily="34" charset="0"/>
              <a:buChar char="•"/>
            </a:pPr>
            <a:r>
              <a:rPr lang="en-US" sz="2000" dirty="0" smtClean="0">
                <a:solidFill>
                  <a:srgbClr val="000066"/>
                </a:solidFill>
              </a:rPr>
              <a:t>PFAS test methods</a:t>
            </a:r>
          </a:p>
          <a:p>
            <a:pPr marL="951815" lvl="1" indent="-342900">
              <a:buFont typeface="Arial" pitchFamily="34" charset="0"/>
              <a:buChar char="•"/>
            </a:pPr>
            <a:r>
              <a:rPr lang="en-US" sz="2000" dirty="0" smtClean="0">
                <a:solidFill>
                  <a:srgbClr val="000066"/>
                </a:solidFill>
              </a:rPr>
              <a:t>Purchasing </a:t>
            </a:r>
            <a:r>
              <a:rPr lang="en-US" sz="2000" dirty="0">
                <a:solidFill>
                  <a:srgbClr val="000066"/>
                </a:solidFill>
              </a:rPr>
              <a:t>recommendations for sustainable </a:t>
            </a:r>
            <a:r>
              <a:rPr lang="en-US" sz="2000" dirty="0" smtClean="0">
                <a:solidFill>
                  <a:srgbClr val="000066"/>
                </a:solidFill>
              </a:rPr>
              <a:t>food </a:t>
            </a:r>
            <a:r>
              <a:rPr lang="en-US" sz="2000" dirty="0">
                <a:solidFill>
                  <a:srgbClr val="000066"/>
                </a:solidFill>
              </a:rPr>
              <a:t>service ware (led by Center for Environmental Health and Sustainable Purchasing Leadership </a:t>
            </a:r>
            <a:r>
              <a:rPr lang="en-US" sz="2000" dirty="0" smtClean="0">
                <a:solidFill>
                  <a:srgbClr val="000066"/>
                </a:solidFill>
              </a:rPr>
              <a:t>Council)</a:t>
            </a:r>
          </a:p>
          <a:p>
            <a:pPr marL="951815" lvl="1" indent="-342900">
              <a:buFont typeface="Arial" pitchFamily="34" charset="0"/>
              <a:buChar char="•"/>
            </a:pPr>
            <a:r>
              <a:rPr lang="en-US" sz="2000" dirty="0">
                <a:solidFill>
                  <a:srgbClr val="000066"/>
                </a:solidFill>
              </a:rPr>
              <a:t>R</a:t>
            </a:r>
            <a:r>
              <a:rPr lang="en-US" sz="2000" dirty="0" smtClean="0">
                <a:solidFill>
                  <a:srgbClr val="000066"/>
                </a:solidFill>
              </a:rPr>
              <a:t>oll </a:t>
            </a:r>
            <a:r>
              <a:rPr lang="en-US" sz="2000" dirty="0">
                <a:solidFill>
                  <a:srgbClr val="000066"/>
                </a:solidFill>
              </a:rPr>
              <a:t>out of Biodegradable Products Institute’s new standard for fluorinated chemicals, and </a:t>
            </a:r>
            <a:r>
              <a:rPr lang="en-US" sz="2000" dirty="0" smtClean="0">
                <a:solidFill>
                  <a:srgbClr val="000066"/>
                </a:solidFill>
              </a:rPr>
              <a:t>City </a:t>
            </a:r>
            <a:r>
              <a:rPr lang="en-US" sz="2000" dirty="0">
                <a:solidFill>
                  <a:srgbClr val="000066"/>
                </a:solidFill>
              </a:rPr>
              <a:t>of San Francisco’s new Plastic, Toxics, and Litter Reduction ordinance</a:t>
            </a:r>
            <a:r>
              <a:rPr lang="en-US" sz="2000" dirty="0" smtClean="0">
                <a:solidFill>
                  <a:srgbClr val="000066"/>
                </a:solidFill>
              </a:rPr>
              <a:t>.</a:t>
            </a:r>
          </a:p>
          <a:p>
            <a:pPr marL="342900" indent="-342900">
              <a:buFont typeface="Arial" pitchFamily="34" charset="0"/>
              <a:buChar char="•"/>
            </a:pPr>
            <a:r>
              <a:rPr lang="en-US" sz="2000" dirty="0" smtClean="0">
                <a:solidFill>
                  <a:srgbClr val="000066"/>
                </a:solidFill>
              </a:rPr>
              <a:t>For more info go to: </a:t>
            </a:r>
            <a:r>
              <a:rPr lang="en-US" sz="2000" dirty="0">
                <a:hlinkClick r:id="rId3"/>
              </a:rPr>
              <a:t>https://www.bizngo.org/sustainable-materials/pfas-free-materials</a:t>
            </a:r>
            <a:endParaRPr lang="en-US" sz="2000" dirty="0">
              <a:solidFill>
                <a:srgbClr val="000066"/>
              </a:solidFill>
            </a:endParaRPr>
          </a:p>
        </p:txBody>
      </p:sp>
      <p:pic>
        <p:nvPicPr>
          <p:cNvPr id="7" name="Picture 5" descr="C:\Documents and Settings\MSR\My Documents\Presentations\photos\path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2818" y="1524004"/>
            <a:ext cx="3215194" cy="468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96269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697" y="762000"/>
            <a:ext cx="2225560" cy="2225560"/>
          </a:xfrm>
          <a:prstGeom prst="rect">
            <a:avLst/>
          </a:prstGeom>
        </p:spPr>
      </p:pic>
      <p:sp>
        <p:nvSpPr>
          <p:cNvPr id="3" name="Content Placeholder 2"/>
          <p:cNvSpPr>
            <a:spLocks noGrp="1"/>
          </p:cNvSpPr>
          <p:nvPr>
            <p:ph idx="4294967295"/>
          </p:nvPr>
        </p:nvSpPr>
        <p:spPr>
          <a:xfrm>
            <a:off x="227012" y="76200"/>
            <a:ext cx="8077200" cy="914400"/>
          </a:xfrm>
        </p:spPr>
        <p:txBody>
          <a:bodyPr>
            <a:normAutofit fontScale="92500"/>
          </a:bodyPr>
          <a:lstStyle/>
          <a:p>
            <a:pPr marL="0" indent="0">
              <a:spcBef>
                <a:spcPts val="0"/>
              </a:spcBef>
              <a:buNone/>
            </a:pPr>
            <a:r>
              <a:rPr lang="en-US" sz="4100" dirty="0" smtClean="0">
                <a:solidFill>
                  <a:srgbClr val="000066"/>
                </a:solidFill>
              </a:rPr>
              <a:t>Speakers &amp; Charting a Path Leaders</a:t>
            </a:r>
            <a:endParaRPr lang="en-US" sz="4100" dirty="0">
              <a:solidFill>
                <a:srgbClr val="000066"/>
              </a:solidFill>
            </a:endParaRPr>
          </a:p>
        </p:txBody>
      </p:sp>
      <p:sp>
        <p:nvSpPr>
          <p:cNvPr id="2" name="TextBox 1"/>
          <p:cNvSpPr txBox="1"/>
          <p:nvPr/>
        </p:nvSpPr>
        <p:spPr>
          <a:xfrm>
            <a:off x="6297578" y="685804"/>
            <a:ext cx="246017" cy="492305"/>
          </a:xfrm>
          <a:prstGeom prst="rect">
            <a:avLst/>
          </a:prstGeom>
          <a:noFill/>
        </p:spPr>
        <p:txBody>
          <a:bodyPr wrap="none" lIns="121787" tIns="60892" rIns="121787" bIns="60892" rtlCol="0">
            <a:spAutoFit/>
          </a:bodyPr>
          <a:lstStyle/>
          <a:p>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7054" y="855755"/>
            <a:ext cx="2072156" cy="207215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834" y="3878078"/>
            <a:ext cx="2325360" cy="211939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82618" y="855760"/>
            <a:ext cx="2332007" cy="2072155"/>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13212" y="3886204"/>
            <a:ext cx="2279340" cy="2181957"/>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89813" y="3878082"/>
            <a:ext cx="1600201" cy="2294949"/>
          </a:xfrm>
          <a:prstGeom prst="rect">
            <a:avLst/>
          </a:prstGeom>
        </p:spPr>
      </p:pic>
      <p:sp>
        <p:nvSpPr>
          <p:cNvPr id="15" name="Rectangle 14"/>
          <p:cNvSpPr/>
          <p:nvPr/>
        </p:nvSpPr>
        <p:spPr>
          <a:xfrm>
            <a:off x="8304212" y="2888163"/>
            <a:ext cx="3429000" cy="769441"/>
          </a:xfrm>
          <a:prstGeom prst="rect">
            <a:avLst/>
          </a:prstGeom>
        </p:spPr>
        <p:txBody>
          <a:bodyPr wrap="square">
            <a:spAutoFit/>
          </a:bodyPr>
          <a:lstStyle/>
          <a:p>
            <a:pPr lvl="0" algn="ctr"/>
            <a:r>
              <a:rPr lang="en-US" sz="1600" b="1" dirty="0">
                <a:solidFill>
                  <a:srgbClr val="002060"/>
                </a:solidFill>
              </a:rPr>
              <a:t>Erika </a:t>
            </a:r>
            <a:r>
              <a:rPr lang="en-US" sz="1600" b="1" dirty="0" err="1">
                <a:solidFill>
                  <a:srgbClr val="002060"/>
                </a:solidFill>
              </a:rPr>
              <a:t>Schreder</a:t>
            </a:r>
            <a:endParaRPr lang="en-US" sz="1600" b="1" dirty="0">
              <a:solidFill>
                <a:srgbClr val="002060"/>
              </a:solidFill>
            </a:endParaRPr>
          </a:p>
          <a:p>
            <a:pPr lvl="0" algn="ctr"/>
            <a:r>
              <a:rPr lang="en-US" sz="1400" dirty="0">
                <a:solidFill>
                  <a:srgbClr val="002060"/>
                </a:solidFill>
              </a:rPr>
              <a:t> Science Director, </a:t>
            </a:r>
            <a:endParaRPr lang="en-US" sz="1400" dirty="0" smtClean="0">
              <a:solidFill>
                <a:srgbClr val="002060"/>
              </a:solidFill>
            </a:endParaRPr>
          </a:p>
          <a:p>
            <a:pPr lvl="0" algn="ctr"/>
            <a:r>
              <a:rPr lang="en-US" sz="1400" dirty="0" smtClean="0">
                <a:solidFill>
                  <a:srgbClr val="002060"/>
                </a:solidFill>
              </a:rPr>
              <a:t>Toxic-Free </a:t>
            </a:r>
            <a:r>
              <a:rPr lang="en-US" sz="1400" dirty="0">
                <a:solidFill>
                  <a:srgbClr val="002060"/>
                </a:solidFill>
              </a:rPr>
              <a:t>Future</a:t>
            </a:r>
          </a:p>
        </p:txBody>
      </p:sp>
      <p:sp>
        <p:nvSpPr>
          <p:cNvPr id="17" name="Rectangle 16"/>
          <p:cNvSpPr/>
          <p:nvPr/>
        </p:nvSpPr>
        <p:spPr>
          <a:xfrm>
            <a:off x="227012" y="5943604"/>
            <a:ext cx="3429000" cy="769441"/>
          </a:xfrm>
          <a:prstGeom prst="rect">
            <a:avLst/>
          </a:prstGeom>
        </p:spPr>
        <p:txBody>
          <a:bodyPr wrap="square">
            <a:spAutoFit/>
          </a:bodyPr>
          <a:lstStyle/>
          <a:p>
            <a:pPr lvl="0" algn="ctr"/>
            <a:r>
              <a:rPr lang="en-US" sz="1600" b="1" dirty="0" smtClean="0">
                <a:solidFill>
                  <a:srgbClr val="002060"/>
                </a:solidFill>
              </a:rPr>
              <a:t>Mark S. Rossi, Ph.D</a:t>
            </a:r>
            <a:r>
              <a:rPr lang="en-US" sz="1600" dirty="0">
                <a:solidFill>
                  <a:srgbClr val="002060"/>
                </a:solidFill>
              </a:rPr>
              <a:t>.</a:t>
            </a:r>
          </a:p>
          <a:p>
            <a:pPr lvl="0" algn="ctr"/>
            <a:r>
              <a:rPr lang="en-US" sz="1400" dirty="0">
                <a:solidFill>
                  <a:srgbClr val="002060"/>
                </a:solidFill>
              </a:rPr>
              <a:t>  </a:t>
            </a:r>
            <a:r>
              <a:rPr lang="en-US" sz="1400" dirty="0" smtClean="0">
                <a:solidFill>
                  <a:srgbClr val="002060"/>
                </a:solidFill>
              </a:rPr>
              <a:t>Executive Director, </a:t>
            </a:r>
          </a:p>
          <a:p>
            <a:pPr lvl="0" algn="ctr"/>
            <a:r>
              <a:rPr lang="en-US" sz="1400" dirty="0" smtClean="0">
                <a:solidFill>
                  <a:srgbClr val="002060"/>
                </a:solidFill>
              </a:rPr>
              <a:t>Clean Production Action</a:t>
            </a:r>
            <a:endParaRPr lang="en-US" sz="1400" dirty="0">
              <a:solidFill>
                <a:srgbClr val="002060"/>
              </a:solidFill>
            </a:endParaRPr>
          </a:p>
        </p:txBody>
      </p:sp>
      <p:sp>
        <p:nvSpPr>
          <p:cNvPr id="18" name="Rectangle 17"/>
          <p:cNvSpPr/>
          <p:nvPr/>
        </p:nvSpPr>
        <p:spPr>
          <a:xfrm>
            <a:off x="3656012" y="6019804"/>
            <a:ext cx="3429000" cy="769441"/>
          </a:xfrm>
          <a:prstGeom prst="rect">
            <a:avLst/>
          </a:prstGeom>
        </p:spPr>
        <p:txBody>
          <a:bodyPr wrap="square">
            <a:spAutoFit/>
          </a:bodyPr>
          <a:lstStyle/>
          <a:p>
            <a:pPr lvl="0" algn="ctr"/>
            <a:r>
              <a:rPr lang="en-US" sz="1600" b="1" dirty="0" smtClean="0">
                <a:solidFill>
                  <a:srgbClr val="002060"/>
                </a:solidFill>
              </a:rPr>
              <a:t>Sue </a:t>
            </a:r>
            <a:r>
              <a:rPr lang="en-US" sz="1600" b="1" dirty="0">
                <a:solidFill>
                  <a:srgbClr val="002060"/>
                </a:solidFill>
              </a:rPr>
              <a:t>Chiang, MPH, </a:t>
            </a:r>
            <a:r>
              <a:rPr lang="en-US" sz="1600" b="1" dirty="0" smtClean="0">
                <a:solidFill>
                  <a:srgbClr val="002060"/>
                </a:solidFill>
              </a:rPr>
              <a:t>MPP</a:t>
            </a:r>
            <a:endParaRPr lang="en-US" sz="1600" b="1" dirty="0">
              <a:solidFill>
                <a:srgbClr val="002060"/>
              </a:solidFill>
            </a:endParaRPr>
          </a:p>
          <a:p>
            <a:pPr lvl="0" algn="ctr"/>
            <a:r>
              <a:rPr lang="en-US" sz="1400" dirty="0">
                <a:solidFill>
                  <a:srgbClr val="002060"/>
                </a:solidFill>
              </a:rPr>
              <a:t>  Pollution Prevention Director</a:t>
            </a:r>
            <a:r>
              <a:rPr lang="en-US" sz="1400" dirty="0" smtClean="0">
                <a:solidFill>
                  <a:srgbClr val="002060"/>
                </a:solidFill>
              </a:rPr>
              <a:t>, </a:t>
            </a:r>
          </a:p>
          <a:p>
            <a:pPr lvl="0" algn="ctr"/>
            <a:r>
              <a:rPr lang="en-US" sz="1400" dirty="0" smtClean="0">
                <a:solidFill>
                  <a:srgbClr val="002060"/>
                </a:solidFill>
              </a:rPr>
              <a:t>Center for Environmental Health </a:t>
            </a:r>
            <a:endParaRPr lang="en-US" sz="1400" dirty="0">
              <a:solidFill>
                <a:srgbClr val="002060"/>
              </a:solidFill>
            </a:endParaRPr>
          </a:p>
        </p:txBody>
      </p:sp>
      <p:sp>
        <p:nvSpPr>
          <p:cNvPr id="19" name="Rectangle 18"/>
          <p:cNvSpPr/>
          <p:nvPr/>
        </p:nvSpPr>
        <p:spPr>
          <a:xfrm>
            <a:off x="4341812" y="2895604"/>
            <a:ext cx="3429000" cy="769441"/>
          </a:xfrm>
          <a:prstGeom prst="rect">
            <a:avLst/>
          </a:prstGeom>
        </p:spPr>
        <p:txBody>
          <a:bodyPr wrap="square">
            <a:spAutoFit/>
          </a:bodyPr>
          <a:lstStyle/>
          <a:p>
            <a:pPr lvl="0" algn="ctr"/>
            <a:r>
              <a:rPr lang="en-US" sz="1600" b="1" dirty="0" smtClean="0">
                <a:solidFill>
                  <a:srgbClr val="002060"/>
                </a:solidFill>
              </a:rPr>
              <a:t>Shari </a:t>
            </a:r>
            <a:r>
              <a:rPr lang="en-US" sz="1600" b="1" dirty="0" err="1" smtClean="0">
                <a:solidFill>
                  <a:srgbClr val="002060"/>
                </a:solidFill>
              </a:rPr>
              <a:t>Franjevic</a:t>
            </a:r>
            <a:r>
              <a:rPr lang="en-US" sz="1400" dirty="0" smtClean="0">
                <a:solidFill>
                  <a:srgbClr val="002060"/>
                </a:solidFill>
              </a:rPr>
              <a:t>,</a:t>
            </a:r>
            <a:endParaRPr lang="en-US" sz="1400" dirty="0">
              <a:solidFill>
                <a:srgbClr val="002060"/>
              </a:solidFill>
            </a:endParaRPr>
          </a:p>
          <a:p>
            <a:pPr lvl="0" algn="ctr"/>
            <a:r>
              <a:rPr lang="en-US" sz="1400" dirty="0">
                <a:solidFill>
                  <a:srgbClr val="002060"/>
                </a:solidFill>
              </a:rPr>
              <a:t>  </a:t>
            </a:r>
            <a:r>
              <a:rPr lang="en-US" sz="1400" dirty="0" smtClean="0">
                <a:solidFill>
                  <a:srgbClr val="002060"/>
                </a:solidFill>
              </a:rPr>
              <a:t>GreenScreen Program Manager, </a:t>
            </a:r>
          </a:p>
          <a:p>
            <a:pPr lvl="0" algn="ctr"/>
            <a:r>
              <a:rPr lang="en-US" sz="1400" dirty="0" smtClean="0">
                <a:solidFill>
                  <a:srgbClr val="002060"/>
                </a:solidFill>
              </a:rPr>
              <a:t>Clean Production Action</a:t>
            </a:r>
            <a:endParaRPr lang="en-US" sz="1400" dirty="0">
              <a:solidFill>
                <a:srgbClr val="002060"/>
              </a:solidFill>
            </a:endParaRPr>
          </a:p>
        </p:txBody>
      </p:sp>
      <p:sp>
        <p:nvSpPr>
          <p:cNvPr id="20" name="Rectangle 19"/>
          <p:cNvSpPr/>
          <p:nvPr/>
        </p:nvSpPr>
        <p:spPr>
          <a:xfrm>
            <a:off x="379413" y="2927915"/>
            <a:ext cx="3724523" cy="769441"/>
          </a:xfrm>
          <a:prstGeom prst="rect">
            <a:avLst/>
          </a:prstGeom>
        </p:spPr>
        <p:txBody>
          <a:bodyPr wrap="square">
            <a:spAutoFit/>
          </a:bodyPr>
          <a:lstStyle/>
          <a:p>
            <a:pPr lvl="0" algn="ctr"/>
            <a:r>
              <a:rPr lang="en-US" sz="1600" b="1" dirty="0" smtClean="0">
                <a:solidFill>
                  <a:srgbClr val="002060"/>
                </a:solidFill>
              </a:rPr>
              <a:t>James </a:t>
            </a:r>
            <a:r>
              <a:rPr lang="en-US" sz="1600" b="1" dirty="0" err="1" smtClean="0">
                <a:solidFill>
                  <a:srgbClr val="002060"/>
                </a:solidFill>
              </a:rPr>
              <a:t>Ewell</a:t>
            </a:r>
            <a:endParaRPr lang="en-US" sz="1600" b="1" dirty="0">
              <a:solidFill>
                <a:srgbClr val="002060"/>
              </a:solidFill>
            </a:endParaRPr>
          </a:p>
          <a:p>
            <a:pPr lvl="0" algn="ctr"/>
            <a:r>
              <a:rPr lang="en-US" sz="1400" dirty="0">
                <a:solidFill>
                  <a:srgbClr val="002060"/>
                </a:solidFill>
              </a:rPr>
              <a:t>Associate Director &amp; Sustainable Chemistry Practice Lead, North </a:t>
            </a:r>
            <a:r>
              <a:rPr lang="en-US" sz="1400" dirty="0" smtClean="0">
                <a:solidFill>
                  <a:srgbClr val="002060"/>
                </a:solidFill>
              </a:rPr>
              <a:t>America, </a:t>
            </a:r>
            <a:r>
              <a:rPr lang="en-US" sz="1400" dirty="0" err="1" smtClean="0">
                <a:solidFill>
                  <a:srgbClr val="002060"/>
                </a:solidFill>
              </a:rPr>
              <a:t>Anthesis</a:t>
            </a:r>
            <a:endParaRPr lang="en-US" sz="1400" dirty="0">
              <a:solidFill>
                <a:srgbClr val="002060"/>
              </a:solidFill>
            </a:endParaRPr>
          </a:p>
        </p:txBody>
      </p:sp>
      <p:sp>
        <p:nvSpPr>
          <p:cNvPr id="21" name="Rectangle 20"/>
          <p:cNvSpPr/>
          <p:nvPr/>
        </p:nvSpPr>
        <p:spPr>
          <a:xfrm>
            <a:off x="9063038" y="4681567"/>
            <a:ext cx="3051175" cy="1200329"/>
          </a:xfrm>
          <a:prstGeom prst="rect">
            <a:avLst/>
          </a:prstGeom>
        </p:spPr>
        <p:txBody>
          <a:bodyPr wrap="square">
            <a:spAutoFit/>
          </a:bodyPr>
          <a:lstStyle/>
          <a:p>
            <a:pPr lvl="0"/>
            <a:r>
              <a:rPr lang="en-US" sz="1600" b="1" dirty="0" smtClean="0">
                <a:solidFill>
                  <a:srgbClr val="002060"/>
                </a:solidFill>
              </a:rPr>
              <a:t>Jen Jackson</a:t>
            </a:r>
            <a:endParaRPr lang="en-US" sz="1600" b="1" dirty="0">
              <a:solidFill>
                <a:srgbClr val="002060"/>
              </a:solidFill>
            </a:endParaRPr>
          </a:p>
          <a:p>
            <a:pPr fontAlgn="base"/>
            <a:r>
              <a:rPr lang="en-US" sz="1400" dirty="0">
                <a:solidFill>
                  <a:srgbClr val="000066"/>
                </a:solidFill>
              </a:rPr>
              <a:t>Toxics Reduction &amp; Healthy Ecosystems Program </a:t>
            </a:r>
            <a:r>
              <a:rPr lang="en-US" sz="1400" dirty="0" smtClean="0">
                <a:solidFill>
                  <a:srgbClr val="000066"/>
                </a:solidFill>
              </a:rPr>
              <a:t>Manager,  San </a:t>
            </a:r>
            <a:r>
              <a:rPr lang="en-US" sz="1400" dirty="0">
                <a:solidFill>
                  <a:srgbClr val="000066"/>
                </a:solidFill>
              </a:rPr>
              <a:t>Francisco Department of the Environment</a:t>
            </a:r>
          </a:p>
        </p:txBody>
      </p:sp>
    </p:spTree>
    <p:extLst>
      <p:ext uri="{BB962C8B-B14F-4D97-AF65-F5344CB8AC3E}">
        <p14:creationId xmlns:p14="http://schemas.microsoft.com/office/powerpoint/2010/main" val="3481957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7071" y="0"/>
            <a:ext cx="10969943" cy="1143000"/>
          </a:xfrm>
        </p:spPr>
        <p:txBody>
          <a:bodyPr/>
          <a:lstStyle/>
          <a:p>
            <a:r>
              <a:rPr lang="en-US" dirty="0">
                <a:solidFill>
                  <a:srgbClr val="000066"/>
                </a:solidFill>
              </a:rPr>
              <a:t>Zoom </a:t>
            </a:r>
            <a:r>
              <a:rPr lang="en-US" dirty="0" smtClean="0">
                <a:solidFill>
                  <a:srgbClr val="000066"/>
                </a:solidFill>
              </a:rPr>
              <a:t>Logistics: Q&amp;A &amp; Chat</a:t>
            </a:r>
            <a:endParaRPr lang="en-US" dirty="0">
              <a:solidFill>
                <a:srgbClr val="000066"/>
              </a:solidFill>
            </a:endParaRPr>
          </a:p>
        </p:txBody>
      </p:sp>
      <p:sp>
        <p:nvSpPr>
          <p:cNvPr id="4" name="Slide Number Placeholder 3"/>
          <p:cNvSpPr>
            <a:spLocks noGrp="1"/>
          </p:cNvSpPr>
          <p:nvPr>
            <p:ph type="sldNum" sz="quarter" idx="12"/>
          </p:nvPr>
        </p:nvSpPr>
        <p:spPr/>
        <p:txBody>
          <a:bodyPr/>
          <a:lstStyle/>
          <a:p>
            <a:fld id="{58EE82A9-491E-4CAD-BE88-C547924B782D}" type="slidenum">
              <a:rPr lang="en-US" smtClean="0">
                <a:solidFill>
                  <a:prstClr val="black">
                    <a:tint val="75000"/>
                  </a:prstClr>
                </a:solidFill>
              </a:rPr>
              <a:pPr/>
              <a:t>4</a:t>
            </a:fld>
            <a:endParaRPr lang="en-US" dirty="0">
              <a:solidFill>
                <a:prstClr val="black">
                  <a:tint val="75000"/>
                </a:prstClr>
              </a:solidFill>
            </a:endParaRPr>
          </a:p>
        </p:txBody>
      </p:sp>
      <p:pic>
        <p:nvPicPr>
          <p:cNvPr id="5" name="Picture 4" descr="Image result for zoom webinar attendee q&amp;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75" y="1177174"/>
            <a:ext cx="5105401" cy="46521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7362" t="3125" b="5208"/>
          <a:stretch/>
        </p:blipFill>
        <p:spPr bwMode="auto">
          <a:xfrm>
            <a:off x="5637211" y="1502987"/>
            <a:ext cx="6414628" cy="4000500"/>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8" name="Straight Arrow Connector 7"/>
          <p:cNvCxnSpPr/>
          <p:nvPr/>
        </p:nvCxnSpPr>
        <p:spPr>
          <a:xfrm flipH="1">
            <a:off x="7161215" y="4506468"/>
            <a:ext cx="609600" cy="638556"/>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1123612" y="4514850"/>
            <a:ext cx="533400" cy="592074"/>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106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E97D2C-3D24-42D9-932E-6895ACD9C0F7}" type="slidenum">
              <a:rPr lang="en-US" smtClean="0"/>
              <a:t>5</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413" y="910293"/>
            <a:ext cx="10640292" cy="3737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0412" y="4948539"/>
            <a:ext cx="10640290" cy="461665"/>
          </a:xfrm>
          <a:prstGeom prst="rect">
            <a:avLst/>
          </a:prstGeom>
          <a:noFill/>
        </p:spPr>
        <p:txBody>
          <a:bodyPr wrap="square" rtlCol="0">
            <a:spAutoFit/>
          </a:bodyPr>
          <a:lstStyle/>
          <a:p>
            <a:r>
              <a:rPr lang="en-US" dirty="0" smtClean="0">
                <a:hlinkClick r:id="rId3"/>
              </a:rPr>
              <a:t>Access at: https</a:t>
            </a:r>
            <a:r>
              <a:rPr lang="en-US" dirty="0">
                <a:hlinkClick r:id="rId3"/>
              </a:rPr>
              <a:t>://www.bizngo.org/sustainable-materials/pfas-free-materials</a:t>
            </a:r>
            <a:endParaRPr lang="en-US" dirty="0"/>
          </a:p>
        </p:txBody>
      </p:sp>
    </p:spTree>
    <p:extLst>
      <p:ext uri="{BB962C8B-B14F-4D97-AF65-F5344CB8AC3E}">
        <p14:creationId xmlns:p14="http://schemas.microsoft.com/office/powerpoint/2010/main" val="21627322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33751" y="3056467"/>
            <a:ext cx="3428107" cy="276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78"/>
            <a:endParaRPr lang="en-US" sz="1900">
              <a:solidFill>
                <a:prstClr val="white"/>
              </a:solidFill>
            </a:endParaRPr>
          </a:p>
        </p:txBody>
      </p:sp>
      <p:sp>
        <p:nvSpPr>
          <p:cNvPr id="4" name="Title 3"/>
          <p:cNvSpPr>
            <a:spLocks noGrp="1"/>
          </p:cNvSpPr>
          <p:nvPr>
            <p:ph type="ctrTitle"/>
          </p:nvPr>
        </p:nvSpPr>
        <p:spPr>
          <a:xfrm>
            <a:off x="1187561" y="1666968"/>
            <a:ext cx="7967915" cy="2658153"/>
          </a:xfrm>
        </p:spPr>
        <p:txBody>
          <a:bodyPr>
            <a:normAutofit/>
          </a:bodyPr>
          <a:lstStyle/>
          <a:p>
            <a:pPr>
              <a:lnSpc>
                <a:spcPct val="110000"/>
              </a:lnSpc>
            </a:pPr>
            <a:r>
              <a:rPr lang="en-US" sz="4800" dirty="0" smtClean="0"/>
              <a:t>PFAS Test Methods</a:t>
            </a:r>
            <a:endParaRPr lang="en-US" sz="4800" dirty="0"/>
          </a:p>
        </p:txBody>
      </p:sp>
      <p:sp>
        <p:nvSpPr>
          <p:cNvPr id="5" name="Subtitle 4"/>
          <p:cNvSpPr>
            <a:spLocks noGrp="1"/>
          </p:cNvSpPr>
          <p:nvPr>
            <p:ph type="subTitle" idx="1"/>
          </p:nvPr>
        </p:nvSpPr>
        <p:spPr>
          <a:xfrm>
            <a:off x="1099765" y="4455627"/>
            <a:ext cx="7963708" cy="1894379"/>
          </a:xfrm>
        </p:spPr>
        <p:txBody>
          <a:bodyPr>
            <a:normAutofit lnSpcReduction="10000"/>
          </a:bodyPr>
          <a:lstStyle/>
          <a:p>
            <a:r>
              <a:rPr lang="en-US" dirty="0" smtClean="0"/>
              <a:t>Shari Franjevic </a:t>
            </a:r>
          </a:p>
          <a:p>
            <a:r>
              <a:rPr lang="en-US" dirty="0" smtClean="0"/>
              <a:t>GreenScreen Program Manager </a:t>
            </a:r>
          </a:p>
          <a:p>
            <a:r>
              <a:rPr lang="en-US" dirty="0" smtClean="0"/>
              <a:t>Clean Production Action</a:t>
            </a:r>
          </a:p>
          <a:p>
            <a:r>
              <a:rPr lang="en-US" dirty="0" smtClean="0"/>
              <a:t>September 1, 2020</a:t>
            </a:r>
            <a:endParaRPr lang="en-US" dirty="0"/>
          </a:p>
        </p:txBody>
      </p:sp>
      <p:pic>
        <p:nvPicPr>
          <p:cNvPr id="6" name="Picture 5" descr="C:\Users\ADMIN\Box Sync\RootAdmin\Comms\Graphics &amp; Logos\GreenScreen\GreenScreenR_no_background.g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92013" y="3317341"/>
            <a:ext cx="2102572" cy="1965960"/>
          </a:xfrm>
          <a:prstGeom prst="rect">
            <a:avLst/>
          </a:prstGeom>
          <a:noFill/>
          <a:ln>
            <a:noFill/>
          </a:ln>
        </p:spPr>
      </p:pic>
    </p:spTree>
    <p:extLst>
      <p:ext uri="{BB962C8B-B14F-4D97-AF65-F5344CB8AC3E}">
        <p14:creationId xmlns:p14="http://schemas.microsoft.com/office/powerpoint/2010/main" val="229056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62039" y="274639"/>
            <a:ext cx="10751994" cy="1143000"/>
          </a:xfrm>
        </p:spPr>
        <p:txBody>
          <a:bodyPr>
            <a:normAutofit/>
          </a:bodyPr>
          <a:lstStyle/>
          <a:p>
            <a:r>
              <a:rPr lang="en-US" dirty="0" smtClean="0"/>
              <a:t>PFAS Testing: Two Categories</a:t>
            </a:r>
            <a:endParaRPr lang="en-US" dirty="0"/>
          </a:p>
        </p:txBody>
      </p:sp>
      <p:sp>
        <p:nvSpPr>
          <p:cNvPr id="7" name="Content Placeholder 6"/>
          <p:cNvSpPr>
            <a:spLocks noGrp="1"/>
          </p:cNvSpPr>
          <p:nvPr>
            <p:ph idx="1"/>
          </p:nvPr>
        </p:nvSpPr>
        <p:spPr>
          <a:xfrm>
            <a:off x="1163954" y="1755832"/>
            <a:ext cx="10540318" cy="3997292"/>
          </a:xfrm>
        </p:spPr>
        <p:txBody>
          <a:bodyPr>
            <a:normAutofit/>
          </a:bodyPr>
          <a:lstStyle/>
          <a:p>
            <a:pPr marL="684670" indent="-684670">
              <a:lnSpc>
                <a:spcPct val="100000"/>
              </a:lnSpc>
              <a:spcBef>
                <a:spcPts val="900"/>
              </a:spcBef>
              <a:buFont typeface="+mj-lt"/>
              <a:buAutoNum type="arabicPeriod"/>
            </a:pPr>
            <a:r>
              <a:rPr lang="en-US" sz="3600" dirty="0" smtClean="0"/>
              <a:t>Total Fluorine Testing</a:t>
            </a:r>
          </a:p>
          <a:p>
            <a:pPr marL="1160134" lvl="2" indent="-684670">
              <a:lnSpc>
                <a:spcPct val="100000"/>
              </a:lnSpc>
              <a:spcBef>
                <a:spcPts val="900"/>
              </a:spcBef>
            </a:pPr>
            <a:r>
              <a:rPr lang="en-US" sz="3100" dirty="0" smtClean="0"/>
              <a:t>Efficient way to identify whether PFAS are likely present</a:t>
            </a:r>
          </a:p>
          <a:p>
            <a:pPr marL="1160134" lvl="2" indent="-684670">
              <a:lnSpc>
                <a:spcPct val="100000"/>
              </a:lnSpc>
              <a:spcBef>
                <a:spcPts val="900"/>
              </a:spcBef>
            </a:pPr>
            <a:r>
              <a:rPr lang="en-US" sz="3100" dirty="0" smtClean="0"/>
              <a:t>PFAS chemical class has &gt; 5000 chemicals (</a:t>
            </a:r>
            <a:r>
              <a:rPr lang="en-US" sz="3100" dirty="0" err="1" smtClean="0"/>
              <a:t>analytes</a:t>
            </a:r>
            <a:r>
              <a:rPr lang="en-US" sz="3100" dirty="0" smtClean="0"/>
              <a:t>)</a:t>
            </a:r>
          </a:p>
          <a:p>
            <a:pPr marL="684670" indent="-684670">
              <a:lnSpc>
                <a:spcPct val="100000"/>
              </a:lnSpc>
              <a:spcBef>
                <a:spcPts val="900"/>
              </a:spcBef>
              <a:buFont typeface="+mj-lt"/>
              <a:buAutoNum type="arabicPeriod"/>
            </a:pPr>
            <a:r>
              <a:rPr lang="en-US" sz="3600" dirty="0"/>
              <a:t>Targeted Testing</a:t>
            </a:r>
          </a:p>
          <a:p>
            <a:pPr marL="1160134" lvl="2" indent="-684670">
              <a:lnSpc>
                <a:spcPct val="100000"/>
              </a:lnSpc>
              <a:spcBef>
                <a:spcPts val="900"/>
              </a:spcBef>
            </a:pPr>
            <a:r>
              <a:rPr lang="en-US" sz="3100" dirty="0"/>
              <a:t>Identify and quantify the presence of a specific set of </a:t>
            </a:r>
            <a:r>
              <a:rPr lang="en-US" sz="3100" dirty="0" smtClean="0"/>
              <a:t>PFAS</a:t>
            </a:r>
          </a:p>
          <a:p>
            <a:pPr marL="1160134" lvl="2" indent="-684670">
              <a:lnSpc>
                <a:spcPct val="100000"/>
              </a:lnSpc>
              <a:spcBef>
                <a:spcPts val="900"/>
              </a:spcBef>
            </a:pPr>
            <a:r>
              <a:rPr lang="en-US" sz="3100" dirty="0" smtClean="0"/>
              <a:t>Identify and quantify &lt; 100 chemicals (</a:t>
            </a:r>
            <a:r>
              <a:rPr lang="en-US" sz="3100" dirty="0" err="1" smtClean="0"/>
              <a:t>analytes</a:t>
            </a:r>
            <a:r>
              <a:rPr lang="en-US" sz="3100" dirty="0" smtClean="0"/>
              <a:t>)</a:t>
            </a:r>
            <a:endParaRPr lang="en-US" sz="3100" dirty="0"/>
          </a:p>
        </p:txBody>
      </p:sp>
      <p:sp>
        <p:nvSpPr>
          <p:cNvPr id="8" name="Slide Number Placeholder 2"/>
          <p:cNvSpPr txBox="1">
            <a:spLocks/>
          </p:cNvSpPr>
          <p:nvPr/>
        </p:nvSpPr>
        <p:spPr>
          <a:xfrm>
            <a:off x="8713718" y="6356362"/>
            <a:ext cx="2837024" cy="365125"/>
          </a:xfrm>
          <a:prstGeom prst="rect">
            <a:avLst/>
          </a:prstGeom>
        </p:spPr>
        <p:txBody>
          <a:bodyPr vert="horz" lIns="91436" tIns="45718" rIns="91436" bIns="45718"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61B3E4-2DB8-4BF4-8C66-1CECF37AE653}" type="slidenum">
              <a:rPr lang="en-US" smtClean="0"/>
              <a:pPr/>
              <a:t>7</a:t>
            </a:fld>
            <a:endParaRPr lang="en-US"/>
          </a:p>
        </p:txBody>
      </p:sp>
      <p:sp>
        <p:nvSpPr>
          <p:cNvPr id="2" name="TextBox 1"/>
          <p:cNvSpPr txBox="1"/>
          <p:nvPr/>
        </p:nvSpPr>
        <p:spPr>
          <a:xfrm>
            <a:off x="1227588" y="1165087"/>
            <a:ext cx="10118026" cy="584775"/>
          </a:xfrm>
          <a:prstGeom prst="rect">
            <a:avLst/>
          </a:prstGeom>
          <a:noFill/>
        </p:spPr>
        <p:txBody>
          <a:bodyPr wrap="none" rtlCol="0">
            <a:spAutoFit/>
          </a:bodyPr>
          <a:lstStyle/>
          <a:p>
            <a:pPr defTabSz="457178"/>
            <a:r>
              <a:rPr lang="en-US" sz="3200" b="1" dirty="0" smtClean="0">
                <a:solidFill>
                  <a:srgbClr val="3333FF"/>
                </a:solidFill>
              </a:rPr>
              <a:t>What question are you trying to answer with your testing?</a:t>
            </a:r>
            <a:endParaRPr lang="en-US" sz="3200" b="1" dirty="0">
              <a:solidFill>
                <a:srgbClr val="3333FF"/>
              </a:solidFill>
            </a:endParaRPr>
          </a:p>
        </p:txBody>
      </p:sp>
    </p:spTree>
    <p:extLst>
      <p:ext uri="{BB962C8B-B14F-4D97-AF65-F5344CB8AC3E}">
        <p14:creationId xmlns:p14="http://schemas.microsoft.com/office/powerpoint/2010/main" val="4075525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62039" y="274639"/>
            <a:ext cx="10751994" cy="1143000"/>
          </a:xfrm>
        </p:spPr>
        <p:txBody>
          <a:bodyPr>
            <a:normAutofit/>
          </a:bodyPr>
          <a:lstStyle/>
          <a:p>
            <a:r>
              <a:rPr lang="en-US" dirty="0" smtClean="0"/>
              <a:t>Total Fluorine Testing</a:t>
            </a:r>
            <a:endParaRPr lang="en-US" dirty="0"/>
          </a:p>
        </p:txBody>
      </p:sp>
      <p:sp>
        <p:nvSpPr>
          <p:cNvPr id="8" name="Slide Number Placeholder 2"/>
          <p:cNvSpPr txBox="1">
            <a:spLocks/>
          </p:cNvSpPr>
          <p:nvPr/>
        </p:nvSpPr>
        <p:spPr>
          <a:xfrm>
            <a:off x="8713718" y="6356362"/>
            <a:ext cx="2837024" cy="365125"/>
          </a:xfrm>
          <a:prstGeom prst="rect">
            <a:avLst/>
          </a:prstGeom>
        </p:spPr>
        <p:txBody>
          <a:bodyPr vert="horz" lIns="91436" tIns="45718" rIns="91436" bIns="45718"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61B3E4-2DB8-4BF4-8C66-1CECF37AE653}" type="slidenum">
              <a:rPr lang="en-US" smtClean="0"/>
              <a:pPr/>
              <a:t>8</a:t>
            </a:fld>
            <a:endParaRPr lang="en-US"/>
          </a:p>
        </p:txBody>
      </p:sp>
      <p:graphicFrame>
        <p:nvGraphicFramePr>
          <p:cNvPr id="2" name="Table 1"/>
          <p:cNvGraphicFramePr>
            <a:graphicFrameLocks noGrp="1"/>
          </p:cNvGraphicFramePr>
          <p:nvPr>
            <p:extLst>
              <p:ext uri="{D42A27DB-BD31-4B8C-83A1-F6EECF244321}">
                <p14:modId xmlns:p14="http://schemas.microsoft.com/office/powerpoint/2010/main" val="2682331456"/>
              </p:ext>
            </p:extLst>
          </p:nvPr>
        </p:nvGraphicFramePr>
        <p:xfrm>
          <a:off x="949280" y="1379240"/>
          <a:ext cx="10321032" cy="3022715"/>
        </p:xfrm>
        <a:graphic>
          <a:graphicData uri="http://schemas.openxmlformats.org/drawingml/2006/table">
            <a:tbl>
              <a:tblPr firstRow="1" bandRow="1">
                <a:tableStyleId>{5C22544A-7EE6-4342-B048-85BDC9FD1C3A}</a:tableStyleId>
              </a:tblPr>
              <a:tblGrid>
                <a:gridCol w="5295189"/>
                <a:gridCol w="1395314"/>
                <a:gridCol w="1632433"/>
                <a:gridCol w="1998096"/>
              </a:tblGrid>
              <a:tr h="746288">
                <a:tc>
                  <a:txBody>
                    <a:bodyPr/>
                    <a:lstStyle/>
                    <a:p>
                      <a:r>
                        <a:rPr lang="en-US" sz="2400" dirty="0" smtClean="0"/>
                        <a:t>Analytical</a:t>
                      </a:r>
                      <a:r>
                        <a:rPr lang="en-US" sz="2400" baseline="0" dirty="0" smtClean="0"/>
                        <a:t> </a:t>
                      </a:r>
                      <a:r>
                        <a:rPr lang="en-US" sz="2400" dirty="0" smtClean="0"/>
                        <a:t>Technique</a:t>
                      </a:r>
                      <a:endParaRPr lang="en-US" sz="2400" dirty="0"/>
                    </a:p>
                  </a:txBody>
                  <a:tcPr marL="91416" marR="91416">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2400" dirty="0" smtClean="0"/>
                        <a:t>Surface or Mass</a:t>
                      </a:r>
                      <a:endParaRPr lang="en-US" sz="2400" dirty="0"/>
                    </a:p>
                  </a:txBody>
                  <a:tcPr marL="91416" marR="91416">
                    <a:lnT w="12700" cap="flat" cmpd="sng" algn="ctr">
                      <a:solidFill>
                        <a:schemeClr val="tx1"/>
                      </a:solidFill>
                      <a:prstDash val="solid"/>
                      <a:round/>
                      <a:headEnd type="none" w="med" len="med"/>
                      <a:tailEnd type="none" w="med" len="med"/>
                    </a:lnT>
                  </a:tcPr>
                </a:tc>
                <a:tc>
                  <a:txBody>
                    <a:bodyPr/>
                    <a:lstStyle/>
                    <a:p>
                      <a:r>
                        <a:rPr lang="en-US" sz="2400" dirty="0" smtClean="0"/>
                        <a:t>Destructive</a:t>
                      </a:r>
                      <a:endParaRPr lang="en-US" sz="2400" dirty="0"/>
                    </a:p>
                  </a:txBody>
                  <a:tcPr marL="91416" marR="91416">
                    <a:lnT w="12700" cap="flat" cmpd="sng" algn="ctr">
                      <a:solidFill>
                        <a:schemeClr val="tx1"/>
                      </a:solidFill>
                      <a:prstDash val="solid"/>
                      <a:round/>
                      <a:headEnd type="none" w="med" len="med"/>
                      <a:tailEnd type="none" w="med" len="med"/>
                    </a:lnT>
                  </a:tcPr>
                </a:tc>
                <a:tc>
                  <a:txBody>
                    <a:bodyPr/>
                    <a:lstStyle/>
                    <a:p>
                      <a:r>
                        <a:rPr lang="en-US" sz="2400" dirty="0" smtClean="0"/>
                        <a:t>Commercially</a:t>
                      </a:r>
                      <a:r>
                        <a:rPr lang="en-US" sz="2400" baseline="0" dirty="0" smtClean="0"/>
                        <a:t> Available</a:t>
                      </a:r>
                      <a:endParaRPr lang="en-US" sz="2400" dirty="0"/>
                    </a:p>
                  </a:txBody>
                  <a:tcPr marL="91416" marR="91416">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424027">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sz="2000" dirty="0" smtClean="0"/>
                        <a:t>Combustion ion chromatography (CIC)</a:t>
                      </a:r>
                    </a:p>
                  </a:txBody>
                  <a:tcPr marL="91416" marR="91416">
                    <a:lnL w="12700" cap="flat" cmpd="sng" algn="ctr">
                      <a:solidFill>
                        <a:schemeClr val="tx1"/>
                      </a:solidFill>
                      <a:prstDash val="solid"/>
                      <a:round/>
                      <a:headEnd type="none" w="med" len="med"/>
                      <a:tailEnd type="none" w="med" len="med"/>
                    </a:lnL>
                  </a:tcPr>
                </a:tc>
                <a:tc>
                  <a:txBody>
                    <a:bodyPr/>
                    <a:lstStyle/>
                    <a:p>
                      <a:r>
                        <a:rPr lang="en-US" sz="2000" dirty="0" smtClean="0"/>
                        <a:t>Mass</a:t>
                      </a:r>
                      <a:endParaRPr lang="en-US" sz="2000" dirty="0"/>
                    </a:p>
                  </a:txBody>
                  <a:tcPr marL="91416" marR="91416"/>
                </a:tc>
                <a:tc>
                  <a:txBody>
                    <a:bodyPr/>
                    <a:lstStyle/>
                    <a:p>
                      <a:r>
                        <a:rPr lang="en-US" sz="2000" dirty="0" smtClean="0"/>
                        <a:t>Yes</a:t>
                      </a:r>
                      <a:endParaRPr lang="en-US" sz="2000" dirty="0"/>
                    </a:p>
                  </a:txBody>
                  <a:tcPr marL="91416" marR="91416"/>
                </a:tc>
                <a:tc>
                  <a:txBody>
                    <a:bodyPr/>
                    <a:lstStyle/>
                    <a:p>
                      <a:r>
                        <a:rPr lang="en-US" sz="2000" dirty="0" smtClean="0"/>
                        <a:t>Yes</a:t>
                      </a:r>
                      <a:endParaRPr lang="en-US" sz="2000" dirty="0"/>
                    </a:p>
                  </a:txBody>
                  <a:tcPr marL="91416" marR="91416">
                    <a:lnR w="12700" cap="flat" cmpd="sng" algn="ctr">
                      <a:solidFill>
                        <a:schemeClr val="tx1"/>
                      </a:solidFill>
                      <a:prstDash val="solid"/>
                      <a:round/>
                      <a:headEnd type="none" w="med" len="med"/>
                      <a:tailEnd type="none" w="med" len="med"/>
                    </a:lnR>
                  </a:tcPr>
                </a:tc>
              </a:tr>
              <a:tr h="424027">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sz="2000" dirty="0" smtClean="0"/>
                        <a:t>Ion selective electrode (ISE)</a:t>
                      </a:r>
                    </a:p>
                  </a:txBody>
                  <a:tcPr marL="91416" marR="91416">
                    <a:lnL w="12700" cap="flat" cmpd="sng" algn="ctr">
                      <a:solidFill>
                        <a:schemeClr val="tx1"/>
                      </a:solidFill>
                      <a:prstDash val="solid"/>
                      <a:round/>
                      <a:headEnd type="none" w="med" len="med"/>
                      <a:tailEnd type="none" w="med" len="med"/>
                    </a:lnL>
                  </a:tcPr>
                </a:tc>
                <a:tc>
                  <a:txBody>
                    <a:bodyPr/>
                    <a:lstStyle/>
                    <a:p>
                      <a:r>
                        <a:rPr lang="en-US" sz="2000" dirty="0" smtClean="0"/>
                        <a:t>Mass</a:t>
                      </a:r>
                      <a:endParaRPr lang="en-US" sz="2000" dirty="0"/>
                    </a:p>
                  </a:txBody>
                  <a:tcPr marL="91416" marR="91416"/>
                </a:tc>
                <a:tc>
                  <a:txBody>
                    <a:bodyPr/>
                    <a:lstStyle/>
                    <a:p>
                      <a:r>
                        <a:rPr lang="en-US" sz="2000" dirty="0" smtClean="0"/>
                        <a:t>Yes</a:t>
                      </a:r>
                      <a:endParaRPr lang="en-US" sz="2000" dirty="0"/>
                    </a:p>
                  </a:txBody>
                  <a:tcPr marL="91416" marR="91416"/>
                </a:tc>
                <a:tc>
                  <a:txBody>
                    <a:bodyPr/>
                    <a:lstStyle/>
                    <a:p>
                      <a:r>
                        <a:rPr lang="en-US" sz="2000" dirty="0" smtClean="0"/>
                        <a:t>Yes</a:t>
                      </a:r>
                      <a:endParaRPr lang="en-US" sz="2000" dirty="0"/>
                    </a:p>
                  </a:txBody>
                  <a:tcPr marL="91416" marR="91416">
                    <a:lnR w="12700" cap="flat" cmpd="sng" algn="ctr">
                      <a:solidFill>
                        <a:schemeClr val="tx1"/>
                      </a:solidFill>
                      <a:prstDash val="solid"/>
                      <a:round/>
                      <a:headEnd type="none" w="med" len="med"/>
                      <a:tailEnd type="none" w="med" len="med"/>
                    </a:lnR>
                  </a:tcPr>
                </a:tc>
              </a:tr>
              <a:tr h="450567">
                <a:tc>
                  <a:txBody>
                    <a:bodyPr/>
                    <a:lstStyle/>
                    <a:p>
                      <a:r>
                        <a:rPr lang="en-US" sz="2000" dirty="0" smtClean="0"/>
                        <a:t>X-ray</a:t>
                      </a:r>
                      <a:r>
                        <a:rPr lang="en-US" sz="2000" baseline="0" dirty="0" smtClean="0"/>
                        <a:t> photoelectron spectroscopy (XPS)</a:t>
                      </a:r>
                      <a:endParaRPr lang="en-US" sz="2000" dirty="0"/>
                    </a:p>
                  </a:txBody>
                  <a:tcPr marL="91416" marR="91416">
                    <a:lnL w="12700" cap="flat" cmpd="sng" algn="ctr">
                      <a:solidFill>
                        <a:schemeClr val="tx1"/>
                      </a:solidFill>
                      <a:prstDash val="solid"/>
                      <a:round/>
                      <a:headEnd type="none" w="med" len="med"/>
                      <a:tailEnd type="none" w="med" len="med"/>
                    </a:lnL>
                  </a:tcPr>
                </a:tc>
                <a:tc>
                  <a:txBody>
                    <a:bodyPr/>
                    <a:lstStyle/>
                    <a:p>
                      <a:r>
                        <a:rPr lang="en-US" sz="2000" dirty="0" smtClean="0"/>
                        <a:t>Surface</a:t>
                      </a:r>
                      <a:endParaRPr lang="en-US" sz="2000" dirty="0"/>
                    </a:p>
                  </a:txBody>
                  <a:tcPr marL="91416" marR="91416"/>
                </a:tc>
                <a:tc>
                  <a:txBody>
                    <a:bodyPr/>
                    <a:lstStyle/>
                    <a:p>
                      <a:r>
                        <a:rPr lang="en-US" sz="2000" dirty="0" smtClean="0"/>
                        <a:t>No</a:t>
                      </a:r>
                      <a:endParaRPr lang="en-US" sz="2000" dirty="0"/>
                    </a:p>
                  </a:txBody>
                  <a:tcPr marL="91416" marR="91416"/>
                </a:tc>
                <a:tc>
                  <a:txBody>
                    <a:bodyPr/>
                    <a:lstStyle/>
                    <a:p>
                      <a:r>
                        <a:rPr lang="en-US" sz="2000" dirty="0" smtClean="0"/>
                        <a:t>Yes</a:t>
                      </a:r>
                      <a:endParaRPr lang="en-US" sz="2000" dirty="0"/>
                    </a:p>
                  </a:txBody>
                  <a:tcPr marL="91416" marR="91416">
                    <a:lnR w="12700" cap="flat" cmpd="sng" algn="ctr">
                      <a:solidFill>
                        <a:schemeClr val="tx1"/>
                      </a:solidFill>
                      <a:prstDash val="solid"/>
                      <a:round/>
                      <a:headEnd type="none" w="med" len="med"/>
                      <a:tailEnd type="none" w="med" len="med"/>
                    </a:lnR>
                  </a:tcPr>
                </a:tc>
              </a:tr>
              <a:tr h="450567">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sz="2000" dirty="0" smtClean="0"/>
                        <a:t>Particle-induced gamma emission (PIGE)</a:t>
                      </a:r>
                    </a:p>
                  </a:txBody>
                  <a:tcPr marL="91416" marR="91416">
                    <a:lnL w="12700" cap="flat" cmpd="sng" algn="ctr">
                      <a:solidFill>
                        <a:schemeClr val="tx1"/>
                      </a:solidFill>
                      <a:prstDash val="solid"/>
                      <a:round/>
                      <a:headEnd type="none" w="med" len="med"/>
                      <a:tailEnd type="none" w="med" len="med"/>
                    </a:lnL>
                  </a:tcPr>
                </a:tc>
                <a:tc>
                  <a:txBody>
                    <a:bodyPr/>
                    <a:lstStyle/>
                    <a:p>
                      <a:r>
                        <a:rPr lang="en-US" sz="2000" dirty="0" smtClean="0"/>
                        <a:t>Surface</a:t>
                      </a:r>
                      <a:endParaRPr lang="en-US" sz="2000" dirty="0"/>
                    </a:p>
                  </a:txBody>
                  <a:tcPr marL="91416" marR="91416"/>
                </a:tc>
                <a:tc>
                  <a:txBody>
                    <a:bodyPr/>
                    <a:lstStyle/>
                    <a:p>
                      <a:r>
                        <a:rPr lang="en-US" sz="2000" dirty="0" smtClean="0"/>
                        <a:t>No</a:t>
                      </a:r>
                      <a:endParaRPr lang="en-US" sz="2000" dirty="0"/>
                    </a:p>
                  </a:txBody>
                  <a:tcPr marL="91416" marR="91416"/>
                </a:tc>
                <a:tc>
                  <a:txBody>
                    <a:bodyPr/>
                    <a:lstStyle/>
                    <a:p>
                      <a:r>
                        <a:rPr lang="en-US" sz="2000" dirty="0" smtClean="0"/>
                        <a:t>No</a:t>
                      </a:r>
                      <a:endParaRPr lang="en-US" sz="2000" dirty="0"/>
                    </a:p>
                  </a:txBody>
                  <a:tcPr marL="91416" marR="91416">
                    <a:lnR w="12700" cap="flat" cmpd="sng" algn="ctr">
                      <a:solidFill>
                        <a:schemeClr val="tx1"/>
                      </a:solidFill>
                      <a:prstDash val="solid"/>
                      <a:round/>
                      <a:headEnd type="none" w="med" len="med"/>
                      <a:tailEnd type="none" w="med" len="med"/>
                    </a:lnR>
                  </a:tcPr>
                </a:tc>
              </a:tr>
              <a:tr h="450567">
                <a:tc>
                  <a:txBody>
                    <a:bodyPr/>
                    <a:lstStyle/>
                    <a:p>
                      <a:pPr marL="0" marR="0" indent="0" algn="l" defTabSz="914354" rtl="0" eaLnBrk="1" fontAlgn="auto" latinLnBrk="0" hangingPunct="1">
                        <a:lnSpc>
                          <a:spcPct val="100000"/>
                        </a:lnSpc>
                        <a:spcBef>
                          <a:spcPts val="0"/>
                        </a:spcBef>
                        <a:spcAft>
                          <a:spcPts val="0"/>
                        </a:spcAft>
                        <a:buClrTx/>
                        <a:buSzTx/>
                        <a:buFontTx/>
                        <a:buNone/>
                        <a:tabLst/>
                        <a:defRPr/>
                      </a:pPr>
                      <a:r>
                        <a:rPr lang="en-US" sz="2000" dirty="0" smtClean="0"/>
                        <a:t>Instrumental neutron activation analysis (INNA)</a:t>
                      </a:r>
                    </a:p>
                  </a:txBody>
                  <a:tcPr marL="91416" marR="91416">
                    <a:lnL w="12700" cap="flat" cmpd="sng" algn="ctr">
                      <a:solidFill>
                        <a:schemeClr val="tx1"/>
                      </a:solidFill>
                      <a:prstDash val="solid"/>
                      <a:round/>
                      <a:headEnd type="none" w="med" len="med"/>
                      <a:tailEnd type="none" w="med" len="med"/>
                    </a:lnL>
                  </a:tcPr>
                </a:tc>
                <a:tc>
                  <a:txBody>
                    <a:bodyPr/>
                    <a:lstStyle/>
                    <a:p>
                      <a:r>
                        <a:rPr lang="en-US" sz="2000" dirty="0" smtClean="0"/>
                        <a:t>Mass</a:t>
                      </a:r>
                      <a:endParaRPr lang="en-US" sz="2000" dirty="0"/>
                    </a:p>
                  </a:txBody>
                  <a:tcPr marL="91416" marR="91416"/>
                </a:tc>
                <a:tc>
                  <a:txBody>
                    <a:bodyPr/>
                    <a:lstStyle/>
                    <a:p>
                      <a:r>
                        <a:rPr lang="en-US" sz="2000" dirty="0" smtClean="0"/>
                        <a:t>No</a:t>
                      </a:r>
                      <a:endParaRPr lang="en-US" sz="2000" dirty="0"/>
                    </a:p>
                  </a:txBody>
                  <a:tcPr marL="91416" marR="91416"/>
                </a:tc>
                <a:tc>
                  <a:txBody>
                    <a:bodyPr/>
                    <a:lstStyle/>
                    <a:p>
                      <a:r>
                        <a:rPr lang="en-US" sz="2000" dirty="0" smtClean="0"/>
                        <a:t>No</a:t>
                      </a:r>
                      <a:endParaRPr lang="en-US" sz="2000" dirty="0"/>
                    </a:p>
                  </a:txBody>
                  <a:tcPr marL="91416" marR="91416">
                    <a:lnR w="12700" cap="flat" cmpd="sng" algn="ctr">
                      <a:solidFill>
                        <a:schemeClr val="tx1"/>
                      </a:solidFill>
                      <a:prstDash val="solid"/>
                      <a:round/>
                      <a:headEnd type="none" w="med" len="med"/>
                      <a:tailEnd type="none" w="med" len="med"/>
                    </a:lnR>
                  </a:tcPr>
                </a:tc>
              </a:tr>
            </a:tbl>
          </a:graphicData>
        </a:graphic>
      </p:graphicFrame>
    </p:spTree>
    <p:extLst>
      <p:ext uri="{BB962C8B-B14F-4D97-AF65-F5344CB8AC3E}">
        <p14:creationId xmlns:p14="http://schemas.microsoft.com/office/powerpoint/2010/main" val="893413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62039" y="274639"/>
            <a:ext cx="10751994" cy="1143000"/>
          </a:xfrm>
        </p:spPr>
        <p:txBody>
          <a:bodyPr>
            <a:normAutofit/>
          </a:bodyPr>
          <a:lstStyle/>
          <a:p>
            <a:r>
              <a:rPr lang="en-US" dirty="0" smtClean="0"/>
              <a:t>Targeted Testing</a:t>
            </a:r>
            <a:endParaRPr lang="en-US" dirty="0"/>
          </a:p>
        </p:txBody>
      </p:sp>
      <p:sp>
        <p:nvSpPr>
          <p:cNvPr id="7" name="Content Placeholder 6"/>
          <p:cNvSpPr>
            <a:spLocks noGrp="1"/>
          </p:cNvSpPr>
          <p:nvPr>
            <p:ph idx="1"/>
          </p:nvPr>
        </p:nvSpPr>
        <p:spPr>
          <a:xfrm>
            <a:off x="854218" y="1422729"/>
            <a:ext cx="10954956" cy="3997292"/>
          </a:xfrm>
        </p:spPr>
        <p:txBody>
          <a:bodyPr>
            <a:normAutofit/>
          </a:bodyPr>
          <a:lstStyle/>
          <a:p>
            <a:pPr marL="684670" indent="-684670">
              <a:lnSpc>
                <a:spcPct val="100000"/>
              </a:lnSpc>
              <a:buFont typeface="+mj-lt"/>
              <a:buAutoNum type="arabicPeriod"/>
            </a:pPr>
            <a:r>
              <a:rPr lang="en-US" sz="3200" dirty="0" smtClean="0"/>
              <a:t>Gas chromatography and mass spectrometry (GC/MS)</a:t>
            </a:r>
          </a:p>
          <a:p>
            <a:pPr marL="684670" indent="-684670">
              <a:lnSpc>
                <a:spcPct val="100000"/>
              </a:lnSpc>
              <a:buFont typeface="+mj-lt"/>
              <a:buAutoNum type="arabicPeriod"/>
            </a:pPr>
            <a:r>
              <a:rPr lang="en-US" sz="3200" dirty="0" smtClean="0"/>
              <a:t>Liquid chromatography and mass spectrometry (LC/MS) </a:t>
            </a:r>
          </a:p>
          <a:p>
            <a:pPr marL="684670" indent="-684670">
              <a:lnSpc>
                <a:spcPct val="100000"/>
              </a:lnSpc>
              <a:buFont typeface="+mj-lt"/>
              <a:buAutoNum type="arabicPeriod"/>
            </a:pPr>
            <a:r>
              <a:rPr lang="en-US" sz="3200" dirty="0" smtClean="0"/>
              <a:t>Quadrupole time-of-flight mass spectrometry (QTOF-MS) with GC or LC</a:t>
            </a:r>
          </a:p>
          <a:p>
            <a:pPr marL="684670" indent="-684670">
              <a:lnSpc>
                <a:spcPct val="100000"/>
              </a:lnSpc>
              <a:buFont typeface="+mj-lt"/>
              <a:buAutoNum type="arabicPeriod"/>
            </a:pPr>
            <a:r>
              <a:rPr lang="en-US" sz="3200" dirty="0" smtClean="0"/>
              <a:t>Total </a:t>
            </a:r>
            <a:r>
              <a:rPr lang="en-US" sz="3200" dirty="0" err="1" smtClean="0"/>
              <a:t>Oxidizable</a:t>
            </a:r>
            <a:r>
              <a:rPr lang="en-US" sz="3200" dirty="0" smtClean="0"/>
              <a:t> </a:t>
            </a:r>
            <a:r>
              <a:rPr lang="en-US" sz="3200" dirty="0" err="1" smtClean="0"/>
              <a:t>Precurser</a:t>
            </a:r>
            <a:r>
              <a:rPr lang="en-US" sz="3200" dirty="0" smtClean="0"/>
              <a:t> (TOP) with GC/MS or LC/MS</a:t>
            </a:r>
          </a:p>
          <a:p>
            <a:pPr marL="0" indent="0">
              <a:lnSpc>
                <a:spcPct val="100000"/>
              </a:lnSpc>
              <a:buNone/>
            </a:pPr>
            <a:endParaRPr lang="en-US" sz="3200" dirty="0" smtClean="0"/>
          </a:p>
          <a:p>
            <a:pPr marL="684670" indent="-684670">
              <a:lnSpc>
                <a:spcPct val="100000"/>
              </a:lnSpc>
              <a:buFont typeface="+mj-lt"/>
              <a:buAutoNum type="arabicPeriod"/>
            </a:pPr>
            <a:endParaRPr lang="en-US" sz="3200" dirty="0" smtClean="0"/>
          </a:p>
        </p:txBody>
      </p:sp>
      <p:sp>
        <p:nvSpPr>
          <p:cNvPr id="8" name="Slide Number Placeholder 2"/>
          <p:cNvSpPr txBox="1">
            <a:spLocks/>
          </p:cNvSpPr>
          <p:nvPr/>
        </p:nvSpPr>
        <p:spPr>
          <a:xfrm>
            <a:off x="8713718" y="6356362"/>
            <a:ext cx="2837024" cy="365125"/>
          </a:xfrm>
          <a:prstGeom prst="rect">
            <a:avLst/>
          </a:prstGeom>
        </p:spPr>
        <p:txBody>
          <a:bodyPr vert="horz" lIns="91436" tIns="45718" rIns="91436" bIns="45718"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61B3E4-2DB8-4BF4-8C66-1CECF37AE653}" type="slidenum">
              <a:rPr lang="en-US" smtClean="0"/>
              <a:pPr/>
              <a:t>9</a:t>
            </a:fld>
            <a:endParaRPr lang="en-US"/>
          </a:p>
        </p:txBody>
      </p:sp>
    </p:spTree>
    <p:extLst>
      <p:ext uri="{BB962C8B-B14F-4D97-AF65-F5344CB8AC3E}">
        <p14:creationId xmlns:p14="http://schemas.microsoft.com/office/powerpoint/2010/main" val="1147059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469E21-0D93-4550-A5EC-9C043F127C13}" type="slidenum">
              <a:rPr lang="en-US" smtClean="0"/>
              <a:pPr/>
              <a:t>10</a:t>
            </a:fld>
            <a:endParaRPr lang="en-US" dirty="0"/>
          </a:p>
        </p:txBody>
      </p:sp>
      <p:pic>
        <p:nvPicPr>
          <p:cNvPr id="2048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4375" t="31111" r="22812" b="21111"/>
          <a:stretch/>
        </p:blipFill>
        <p:spPr bwMode="auto">
          <a:xfrm>
            <a:off x="1187597" y="479982"/>
            <a:ext cx="9655835" cy="49149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4298219" y="4249016"/>
            <a:ext cx="990079" cy="276999"/>
          </a:xfrm>
          <a:prstGeom prst="rect">
            <a:avLst/>
          </a:prstGeom>
          <a:noFill/>
        </p:spPr>
        <p:txBody>
          <a:bodyPr wrap="none" rtlCol="0">
            <a:spAutoFit/>
          </a:bodyPr>
          <a:lstStyle/>
          <a:p>
            <a:pPr defTabSz="457178"/>
            <a:r>
              <a:rPr lang="en-US" sz="1200" dirty="0" smtClean="0">
                <a:solidFill>
                  <a:prstClr val="black"/>
                </a:solidFill>
              </a:rPr>
              <a:t>(14 </a:t>
            </a:r>
            <a:r>
              <a:rPr lang="en-US" sz="1200" dirty="0" err="1" smtClean="0">
                <a:solidFill>
                  <a:prstClr val="black"/>
                </a:solidFill>
              </a:rPr>
              <a:t>analytes</a:t>
            </a:r>
            <a:r>
              <a:rPr lang="en-US" sz="1200" dirty="0" smtClean="0">
                <a:solidFill>
                  <a:prstClr val="black"/>
                </a:solidFill>
              </a:rPr>
              <a:t>)</a:t>
            </a:r>
            <a:endParaRPr lang="en-US" sz="1200" dirty="0">
              <a:solidFill>
                <a:prstClr val="black"/>
              </a:solidFill>
            </a:endParaRPr>
          </a:p>
        </p:txBody>
      </p:sp>
      <p:sp>
        <p:nvSpPr>
          <p:cNvPr id="7" name="TextBox 6"/>
          <p:cNvSpPr txBox="1"/>
          <p:nvPr/>
        </p:nvSpPr>
        <p:spPr>
          <a:xfrm>
            <a:off x="8610068" y="1725886"/>
            <a:ext cx="2233945" cy="276999"/>
          </a:xfrm>
          <a:prstGeom prst="rect">
            <a:avLst/>
          </a:prstGeom>
          <a:noFill/>
        </p:spPr>
        <p:txBody>
          <a:bodyPr wrap="none" rtlCol="0">
            <a:spAutoFit/>
          </a:bodyPr>
          <a:lstStyle/>
          <a:p>
            <a:pPr defTabSz="457178"/>
            <a:r>
              <a:rPr lang="en-US" sz="1200" dirty="0">
                <a:solidFill>
                  <a:prstClr val="black"/>
                </a:solidFill>
              </a:rPr>
              <a:t>b</a:t>
            </a:r>
            <a:r>
              <a:rPr lang="en-US" sz="1200" dirty="0" smtClean="0">
                <a:solidFill>
                  <a:prstClr val="black"/>
                </a:solidFill>
              </a:rPr>
              <a:t>y liquid chromatography of ions</a:t>
            </a:r>
            <a:endParaRPr lang="en-US" sz="1200" dirty="0">
              <a:solidFill>
                <a:prstClr val="black"/>
              </a:solidFill>
            </a:endParaRPr>
          </a:p>
        </p:txBody>
      </p:sp>
      <p:sp>
        <p:nvSpPr>
          <p:cNvPr id="8" name="TextBox 7"/>
          <p:cNvSpPr txBox="1"/>
          <p:nvPr/>
        </p:nvSpPr>
        <p:spPr>
          <a:xfrm>
            <a:off x="4781201" y="3193102"/>
            <a:ext cx="911532" cy="276999"/>
          </a:xfrm>
          <a:prstGeom prst="rect">
            <a:avLst/>
          </a:prstGeom>
          <a:noFill/>
        </p:spPr>
        <p:txBody>
          <a:bodyPr wrap="none" rtlCol="0">
            <a:spAutoFit/>
          </a:bodyPr>
          <a:lstStyle/>
          <a:p>
            <a:pPr defTabSz="457178"/>
            <a:r>
              <a:rPr lang="en-US" sz="1200" dirty="0" smtClean="0">
                <a:solidFill>
                  <a:prstClr val="black"/>
                </a:solidFill>
              </a:rPr>
              <a:t>(2 </a:t>
            </a:r>
            <a:r>
              <a:rPr lang="en-US" sz="1200" dirty="0" err="1" smtClean="0">
                <a:solidFill>
                  <a:prstClr val="black"/>
                </a:solidFill>
              </a:rPr>
              <a:t>analytes</a:t>
            </a:r>
            <a:r>
              <a:rPr lang="en-US" sz="1200" dirty="0" smtClean="0">
                <a:solidFill>
                  <a:prstClr val="black"/>
                </a:solidFill>
              </a:rPr>
              <a:t>)</a:t>
            </a:r>
            <a:endParaRPr lang="en-US" sz="1200" dirty="0">
              <a:solidFill>
                <a:prstClr val="black"/>
              </a:solidFill>
            </a:endParaRPr>
          </a:p>
        </p:txBody>
      </p:sp>
    </p:spTree>
    <p:extLst>
      <p:ext uri="{BB962C8B-B14F-4D97-AF65-F5344CB8AC3E}">
        <p14:creationId xmlns:p14="http://schemas.microsoft.com/office/powerpoint/2010/main" val="3420297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62039" y="274639"/>
            <a:ext cx="10751994" cy="1143000"/>
          </a:xfrm>
        </p:spPr>
        <p:txBody>
          <a:bodyPr>
            <a:normAutofit/>
          </a:bodyPr>
          <a:lstStyle/>
          <a:p>
            <a:r>
              <a:rPr lang="en-US" dirty="0" smtClean="0"/>
              <a:t>Other Considerations</a:t>
            </a:r>
            <a:endParaRPr lang="en-US" dirty="0"/>
          </a:p>
        </p:txBody>
      </p:sp>
      <p:sp>
        <p:nvSpPr>
          <p:cNvPr id="7" name="Content Placeholder 6"/>
          <p:cNvSpPr>
            <a:spLocks noGrp="1"/>
          </p:cNvSpPr>
          <p:nvPr>
            <p:ph idx="1"/>
          </p:nvPr>
        </p:nvSpPr>
        <p:spPr>
          <a:xfrm>
            <a:off x="1163954" y="1194130"/>
            <a:ext cx="10540318" cy="3609921"/>
          </a:xfrm>
        </p:spPr>
        <p:txBody>
          <a:bodyPr>
            <a:normAutofit/>
          </a:bodyPr>
          <a:lstStyle/>
          <a:p>
            <a:pPr marL="684670" indent="-684670">
              <a:lnSpc>
                <a:spcPct val="100000"/>
              </a:lnSpc>
              <a:spcBef>
                <a:spcPts val="900"/>
              </a:spcBef>
              <a:buFont typeface="+mj-lt"/>
              <a:buAutoNum type="arabicPeriod"/>
            </a:pPr>
            <a:r>
              <a:rPr lang="en-US" sz="3600" dirty="0" smtClean="0"/>
              <a:t>Matrix</a:t>
            </a:r>
          </a:p>
          <a:p>
            <a:pPr marL="684670" indent="-684670">
              <a:lnSpc>
                <a:spcPct val="100000"/>
              </a:lnSpc>
              <a:spcBef>
                <a:spcPts val="900"/>
              </a:spcBef>
              <a:buFont typeface="+mj-lt"/>
              <a:buAutoNum type="arabicPeriod"/>
            </a:pPr>
            <a:r>
              <a:rPr lang="en-US" sz="3600" dirty="0" smtClean="0"/>
              <a:t>Type of PFAS chemicals</a:t>
            </a:r>
          </a:p>
          <a:p>
            <a:pPr marL="684670" indent="-684670">
              <a:lnSpc>
                <a:spcPct val="100000"/>
              </a:lnSpc>
              <a:spcBef>
                <a:spcPts val="900"/>
              </a:spcBef>
              <a:buFont typeface="+mj-lt"/>
              <a:buAutoNum type="arabicPeriod"/>
            </a:pPr>
            <a:r>
              <a:rPr lang="en-US" sz="3600" dirty="0" smtClean="0"/>
              <a:t>Extractable or total</a:t>
            </a:r>
          </a:p>
          <a:p>
            <a:pPr marL="684670" indent="-684670">
              <a:lnSpc>
                <a:spcPct val="100000"/>
              </a:lnSpc>
              <a:spcBef>
                <a:spcPts val="900"/>
              </a:spcBef>
              <a:buFont typeface="+mj-lt"/>
              <a:buAutoNum type="arabicPeriod"/>
            </a:pPr>
            <a:r>
              <a:rPr lang="en-US" sz="3600" dirty="0" smtClean="0"/>
              <a:t>Detection limit</a:t>
            </a:r>
          </a:p>
        </p:txBody>
      </p:sp>
      <p:sp>
        <p:nvSpPr>
          <p:cNvPr id="8" name="Slide Number Placeholder 2"/>
          <p:cNvSpPr txBox="1">
            <a:spLocks/>
          </p:cNvSpPr>
          <p:nvPr/>
        </p:nvSpPr>
        <p:spPr>
          <a:xfrm>
            <a:off x="8713718" y="6356362"/>
            <a:ext cx="2837024" cy="365125"/>
          </a:xfrm>
          <a:prstGeom prst="rect">
            <a:avLst/>
          </a:prstGeom>
        </p:spPr>
        <p:txBody>
          <a:bodyPr vert="horz" lIns="91436" tIns="45718" rIns="91436" bIns="45718"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61B3E4-2DB8-4BF4-8C66-1CECF37AE653}" type="slidenum">
              <a:rPr lang="en-US" smtClean="0"/>
              <a:pPr/>
              <a:t>11</a:t>
            </a:fld>
            <a:endParaRPr lang="en-US"/>
          </a:p>
        </p:txBody>
      </p:sp>
    </p:spTree>
    <p:extLst>
      <p:ext uri="{BB962C8B-B14F-4D97-AF65-F5344CB8AC3E}">
        <p14:creationId xmlns:p14="http://schemas.microsoft.com/office/powerpoint/2010/main" val="285494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191299"/>
            <a:ext cx="11071516" cy="1143000"/>
          </a:xfrm>
        </p:spPr>
        <p:txBody>
          <a:bodyPr>
            <a:noAutofit/>
          </a:bodyPr>
          <a:lstStyle/>
          <a:p>
            <a:r>
              <a:rPr lang="en-US" sz="4300" dirty="0"/>
              <a:t>GreenScreen Certified™ for Firefighting Foam</a:t>
            </a:r>
          </a:p>
        </p:txBody>
      </p:sp>
      <p:sp>
        <p:nvSpPr>
          <p:cNvPr id="9" name="Content Placeholder 2"/>
          <p:cNvSpPr>
            <a:spLocks noGrp="1"/>
          </p:cNvSpPr>
          <p:nvPr>
            <p:ph idx="1"/>
          </p:nvPr>
        </p:nvSpPr>
        <p:spPr>
          <a:xfrm>
            <a:off x="849760" y="2246811"/>
            <a:ext cx="4700512" cy="2037806"/>
          </a:xfrm>
        </p:spPr>
        <p:txBody>
          <a:bodyPr>
            <a:noAutofit/>
          </a:bodyPr>
          <a:lstStyle/>
          <a:p>
            <a:pPr marL="548640" indent="-548640">
              <a:spcBef>
                <a:spcPts val="2400"/>
              </a:spcBef>
              <a:buFont typeface="Arial" panose="020B0604020202020204" pitchFamily="34" charset="0"/>
              <a:buChar char="•"/>
            </a:pPr>
            <a:r>
              <a:rPr lang="en-US" dirty="0" smtClean="0"/>
              <a:t>Avoid regrettable substitutes</a:t>
            </a:r>
          </a:p>
          <a:p>
            <a:pPr marL="548640" indent="-548640">
              <a:spcBef>
                <a:spcPts val="2400"/>
              </a:spcBef>
              <a:buFont typeface="Arial" panose="020B0604020202020204" pitchFamily="34" charset="0"/>
              <a:buChar char="•"/>
            </a:pPr>
            <a:r>
              <a:rPr lang="en-US" dirty="0" smtClean="0"/>
              <a:t>Select preferred chemistry</a:t>
            </a:r>
          </a:p>
          <a:p>
            <a:pPr marL="548640" indent="-548640">
              <a:spcBef>
                <a:spcPts val="2400"/>
              </a:spcBef>
              <a:buFont typeface="Arial" panose="020B0604020202020204" pitchFamily="34" charset="0"/>
              <a:buChar char="•"/>
            </a:pPr>
            <a:r>
              <a:rPr lang="en-US" dirty="0" smtClean="0"/>
              <a:t>Externally verified </a:t>
            </a:r>
            <a:endParaRPr lang="en-US" dirty="0"/>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2969" t="20268" r="33333" b="10833"/>
          <a:stretch/>
        </p:blipFill>
        <p:spPr bwMode="auto">
          <a:xfrm>
            <a:off x="6327378" y="1438804"/>
            <a:ext cx="3489671" cy="4014423"/>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7" name="Slide Number Placeholder 2"/>
          <p:cNvSpPr txBox="1">
            <a:spLocks/>
          </p:cNvSpPr>
          <p:nvPr/>
        </p:nvSpPr>
        <p:spPr>
          <a:xfrm>
            <a:off x="8713718" y="6356362"/>
            <a:ext cx="2837024" cy="365125"/>
          </a:xfrm>
          <a:prstGeom prst="rect">
            <a:avLst/>
          </a:prstGeom>
        </p:spPr>
        <p:txBody>
          <a:bodyPr vert="horz" lIns="91436" tIns="45718" rIns="91436" bIns="45718" rtlCol="0" anchor="ctr"/>
          <a:lstStyle>
            <a:defPPr>
              <a:defRPr lang="en-US"/>
            </a:defPPr>
            <a:lvl1pPr marL="0" algn="r" defTabSz="457200" rtl="0" eaLnBrk="1" latinLnBrk="0" hangingPunct="1">
              <a:defRPr sz="105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761B3E4-2DB8-4BF4-8C66-1CECF37AE653}" type="slidenum">
              <a:rPr lang="en-US" smtClean="0"/>
              <a:pPr/>
              <a:t>12</a:t>
            </a:fld>
            <a:endParaRPr lang="en-US"/>
          </a:p>
        </p:txBody>
      </p:sp>
    </p:spTree>
    <p:extLst>
      <p:ext uri="{BB962C8B-B14F-4D97-AF65-F5344CB8AC3E}">
        <p14:creationId xmlns:p14="http://schemas.microsoft.com/office/powerpoint/2010/main" val="9680031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300" dirty="0" smtClean="0"/>
              <a:t>The story of selecting PFAS testing …</a:t>
            </a:r>
            <a:endParaRPr lang="en-US" sz="4300" dirty="0"/>
          </a:p>
        </p:txBody>
      </p:sp>
      <p:sp>
        <p:nvSpPr>
          <p:cNvPr id="21" name="Content Placeholder 2"/>
          <p:cNvSpPr txBox="1">
            <a:spLocks/>
          </p:cNvSpPr>
          <p:nvPr/>
        </p:nvSpPr>
        <p:spPr>
          <a:xfrm>
            <a:off x="5610072" y="44341"/>
            <a:ext cx="10113518" cy="3932005"/>
          </a:xfrm>
          <a:prstGeom prst="rect">
            <a:avLst/>
          </a:prstGeom>
        </p:spPr>
        <p:txBody>
          <a:bodyPr vert="horz" lIns="0" tIns="45718" rIns="0" bIns="4571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74306" indent="-365742">
              <a:lnSpc>
                <a:spcPct val="100000"/>
              </a:lnSpc>
              <a:spcAft>
                <a:spcPts val="0"/>
              </a:spcAft>
              <a:buClr>
                <a:srgbClr val="99CB38"/>
              </a:buClr>
              <a:buFont typeface="Arial" panose="020B0604020202020204" pitchFamily="34" charset="0"/>
              <a:buChar char="•"/>
            </a:pPr>
            <a:endParaRPr lang="en-US" sz="2700" dirty="0">
              <a:solidFill>
                <a:prstClr val="black">
                  <a:lumMod val="75000"/>
                  <a:lumOff val="25000"/>
                </a:prstClr>
              </a:solidFill>
            </a:endParaRPr>
          </a:p>
        </p:txBody>
      </p:sp>
      <p:sp>
        <p:nvSpPr>
          <p:cNvPr id="6" name="Slide Number Placeholder 2"/>
          <p:cNvSpPr>
            <a:spLocks noGrp="1"/>
          </p:cNvSpPr>
          <p:nvPr>
            <p:ph type="sldNum" sz="quarter" idx="12"/>
          </p:nvPr>
        </p:nvSpPr>
        <p:spPr>
          <a:xfrm>
            <a:off x="8713718" y="6356362"/>
            <a:ext cx="2837024" cy="365125"/>
          </a:xfrm>
        </p:spPr>
        <p:txBody>
          <a:bodyPr/>
          <a:lstStyle/>
          <a:p>
            <a:fld id="{8761B3E4-2DB8-4BF4-8C66-1CECF37AE653}" type="slidenum">
              <a:rPr lang="en-US" smtClean="0"/>
              <a:pPr/>
              <a:t>13</a:t>
            </a:fld>
            <a:endParaRPr lang="en-US" dirty="0"/>
          </a:p>
        </p:txBody>
      </p:sp>
      <p:pic>
        <p:nvPicPr>
          <p:cNvPr id="21506" name="Picture 2" descr="Person thinking with question mark free clipart 2 - Wiki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918" y="1311201"/>
            <a:ext cx="3623744" cy="4142502"/>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0514" y="2010348"/>
            <a:ext cx="3876753" cy="258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5460" y="2104110"/>
            <a:ext cx="2397353" cy="2397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3325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300" dirty="0" smtClean="0"/>
              <a:t>Total Organic Fluorine for Firefighting Foam</a:t>
            </a:r>
            <a:endParaRPr lang="en-US" sz="4300" dirty="0"/>
          </a:p>
        </p:txBody>
      </p:sp>
      <p:sp>
        <p:nvSpPr>
          <p:cNvPr id="21" name="Content Placeholder 2"/>
          <p:cNvSpPr txBox="1">
            <a:spLocks/>
          </p:cNvSpPr>
          <p:nvPr/>
        </p:nvSpPr>
        <p:spPr>
          <a:xfrm>
            <a:off x="5610072" y="44341"/>
            <a:ext cx="10113518" cy="3932005"/>
          </a:xfrm>
          <a:prstGeom prst="rect">
            <a:avLst/>
          </a:prstGeom>
        </p:spPr>
        <p:txBody>
          <a:bodyPr vert="horz" lIns="0" tIns="45718" rIns="0" bIns="4571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74306" indent="-365742">
              <a:lnSpc>
                <a:spcPct val="100000"/>
              </a:lnSpc>
              <a:spcAft>
                <a:spcPts val="0"/>
              </a:spcAft>
              <a:buClr>
                <a:srgbClr val="99CB38"/>
              </a:buClr>
              <a:buFont typeface="Arial" panose="020B0604020202020204" pitchFamily="34" charset="0"/>
              <a:buChar char="•"/>
            </a:pPr>
            <a:endParaRPr lang="en-US" sz="2700" dirty="0">
              <a:solidFill>
                <a:prstClr val="black">
                  <a:lumMod val="75000"/>
                  <a:lumOff val="25000"/>
                </a:prstClr>
              </a:solidFill>
            </a:endParaRPr>
          </a:p>
        </p:txBody>
      </p:sp>
      <p:sp>
        <p:nvSpPr>
          <p:cNvPr id="3" name="Content Placeholder 2"/>
          <p:cNvSpPr>
            <a:spLocks noGrp="1"/>
          </p:cNvSpPr>
          <p:nvPr>
            <p:ph idx="1"/>
          </p:nvPr>
        </p:nvSpPr>
        <p:spPr>
          <a:xfrm>
            <a:off x="933410" y="1351300"/>
            <a:ext cx="10055781" cy="3547969"/>
          </a:xfrm>
        </p:spPr>
        <p:txBody>
          <a:bodyPr>
            <a:normAutofit/>
          </a:bodyPr>
          <a:lstStyle/>
          <a:p>
            <a:pPr marL="274306" indent="-365742">
              <a:lnSpc>
                <a:spcPct val="100000"/>
              </a:lnSpc>
              <a:spcAft>
                <a:spcPts val="0"/>
              </a:spcAft>
              <a:buFont typeface="Arial" panose="020B0604020202020204" pitchFamily="34" charset="0"/>
              <a:buChar char="•"/>
            </a:pPr>
            <a:r>
              <a:rPr lang="en-US" sz="2800" dirty="0"/>
              <a:t>Measured on the product as sold (i.e., concentrate)</a:t>
            </a:r>
          </a:p>
          <a:p>
            <a:pPr marL="274306" indent="-365742">
              <a:lnSpc>
                <a:spcPct val="100000"/>
              </a:lnSpc>
              <a:spcAft>
                <a:spcPts val="0"/>
              </a:spcAft>
              <a:buFont typeface="Arial" panose="020B0604020202020204" pitchFamily="34" charset="0"/>
              <a:buChar char="•"/>
            </a:pPr>
            <a:r>
              <a:rPr lang="en-US" sz="2800" dirty="0"/>
              <a:t>Samples: Test samples from three different lots or batches</a:t>
            </a:r>
          </a:p>
          <a:p>
            <a:pPr marL="274306" indent="-365742">
              <a:lnSpc>
                <a:spcPct val="100000"/>
              </a:lnSpc>
              <a:spcAft>
                <a:spcPts val="0"/>
              </a:spcAft>
              <a:buFont typeface="Arial" panose="020B0604020202020204" pitchFamily="34" charset="0"/>
              <a:buChar char="•"/>
            </a:pPr>
            <a:r>
              <a:rPr lang="en-US" sz="2800" b="1" dirty="0"/>
              <a:t>Requirement: &lt; 1 mg/kg (&lt; 1 ppm) total organic fluorine</a:t>
            </a:r>
          </a:p>
          <a:p>
            <a:pPr marL="274306" indent="-365742">
              <a:lnSpc>
                <a:spcPct val="100000"/>
              </a:lnSpc>
              <a:spcAft>
                <a:spcPts val="0"/>
              </a:spcAft>
              <a:buFont typeface="Arial" panose="020B0604020202020204" pitchFamily="34" charset="0"/>
              <a:buChar char="•"/>
            </a:pPr>
            <a:r>
              <a:rPr lang="en-US" sz="2800" dirty="0"/>
              <a:t>Laboratory: international commercial laboratory</a:t>
            </a:r>
          </a:p>
          <a:p>
            <a:pPr marL="274306" indent="-365742">
              <a:lnSpc>
                <a:spcPct val="100000"/>
              </a:lnSpc>
              <a:spcAft>
                <a:spcPts val="0"/>
              </a:spcAft>
              <a:buFont typeface="Arial" panose="020B0604020202020204" pitchFamily="34" charset="0"/>
              <a:buChar char="•"/>
            </a:pPr>
            <a:r>
              <a:rPr lang="en-US" sz="2800" dirty="0" smtClean="0"/>
              <a:t>Analytical technique: </a:t>
            </a:r>
            <a:r>
              <a:rPr lang="en-US" sz="2800" dirty="0"/>
              <a:t>c</a:t>
            </a:r>
            <a:r>
              <a:rPr lang="en-US" sz="2800" dirty="0" smtClean="0"/>
              <a:t>ombustion </a:t>
            </a:r>
            <a:r>
              <a:rPr lang="en-US" sz="2800" dirty="0"/>
              <a:t>ion chromatography</a:t>
            </a:r>
          </a:p>
          <a:p>
            <a:endParaRPr lang="en-US" sz="2800" dirty="0"/>
          </a:p>
        </p:txBody>
      </p:sp>
      <p:sp>
        <p:nvSpPr>
          <p:cNvPr id="6" name="Slide Number Placeholder 2"/>
          <p:cNvSpPr>
            <a:spLocks noGrp="1"/>
          </p:cNvSpPr>
          <p:nvPr>
            <p:ph type="sldNum" sz="quarter" idx="12"/>
          </p:nvPr>
        </p:nvSpPr>
        <p:spPr>
          <a:xfrm>
            <a:off x="8713718" y="6356362"/>
            <a:ext cx="2837024" cy="365125"/>
          </a:xfrm>
        </p:spPr>
        <p:txBody>
          <a:bodyPr/>
          <a:lstStyle/>
          <a:p>
            <a:fld id="{8761B3E4-2DB8-4BF4-8C66-1CECF37AE653}" type="slidenum">
              <a:rPr lang="en-US" smtClean="0"/>
              <a:pPr/>
              <a:t>14</a:t>
            </a:fld>
            <a:endParaRPr lang="en-US" dirty="0"/>
          </a:p>
        </p:txBody>
      </p:sp>
    </p:spTree>
    <p:extLst>
      <p:ext uri="{BB962C8B-B14F-4D97-AF65-F5344CB8AC3E}">
        <p14:creationId xmlns:p14="http://schemas.microsoft.com/office/powerpoint/2010/main" val="20379648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300" dirty="0" smtClean="0"/>
              <a:t>The story of selecting PFAS testing …</a:t>
            </a:r>
            <a:endParaRPr lang="en-US" sz="4300" dirty="0"/>
          </a:p>
        </p:txBody>
      </p:sp>
      <p:sp>
        <p:nvSpPr>
          <p:cNvPr id="21" name="Content Placeholder 2"/>
          <p:cNvSpPr txBox="1">
            <a:spLocks/>
          </p:cNvSpPr>
          <p:nvPr/>
        </p:nvSpPr>
        <p:spPr>
          <a:xfrm>
            <a:off x="5610072" y="44341"/>
            <a:ext cx="10113518" cy="3932005"/>
          </a:xfrm>
          <a:prstGeom prst="rect">
            <a:avLst/>
          </a:prstGeom>
        </p:spPr>
        <p:txBody>
          <a:bodyPr vert="horz" lIns="0" tIns="45718" rIns="0" bIns="4571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Arial" panose="020B0604020202020204" pitchFamily="34" charset="0"/>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74306" indent="-365742">
              <a:lnSpc>
                <a:spcPct val="100000"/>
              </a:lnSpc>
              <a:spcAft>
                <a:spcPts val="0"/>
              </a:spcAft>
              <a:buClr>
                <a:srgbClr val="99CB38"/>
              </a:buClr>
              <a:buFont typeface="Arial" panose="020B0604020202020204" pitchFamily="34" charset="0"/>
              <a:buChar char="•"/>
            </a:pPr>
            <a:endParaRPr lang="en-US" sz="2700" dirty="0">
              <a:solidFill>
                <a:prstClr val="black">
                  <a:lumMod val="75000"/>
                  <a:lumOff val="25000"/>
                </a:prstClr>
              </a:solidFill>
            </a:endParaRPr>
          </a:p>
        </p:txBody>
      </p:sp>
      <p:sp>
        <p:nvSpPr>
          <p:cNvPr id="6" name="Slide Number Placeholder 2"/>
          <p:cNvSpPr>
            <a:spLocks noGrp="1"/>
          </p:cNvSpPr>
          <p:nvPr>
            <p:ph type="sldNum" sz="quarter" idx="12"/>
          </p:nvPr>
        </p:nvSpPr>
        <p:spPr>
          <a:xfrm>
            <a:off x="8713718" y="6356362"/>
            <a:ext cx="2837024" cy="365125"/>
          </a:xfrm>
        </p:spPr>
        <p:txBody>
          <a:bodyPr/>
          <a:lstStyle/>
          <a:p>
            <a:fld id="{8761B3E4-2DB8-4BF4-8C66-1CECF37AE653}" type="slidenum">
              <a:rPr lang="en-US" smtClean="0"/>
              <a:pPr/>
              <a:t>15</a:t>
            </a:fld>
            <a:endParaRPr lang="en-US" dirty="0"/>
          </a:p>
        </p:txBody>
      </p:sp>
      <p:pic>
        <p:nvPicPr>
          <p:cNvPr id="21506" name="Picture 2" descr="Person thinking with question mark free clipart 2 - Wiki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918" y="1311201"/>
            <a:ext cx="3623744" cy="4142502"/>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8031" y="1311208"/>
            <a:ext cx="1936588" cy="2294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2" name="Picture 8" descr="Materials &amp; Supplies | Fletcher, NC | Foam &amp; Fabrics Outle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354" y="3576416"/>
            <a:ext cx="2208257" cy="1577738"/>
          </a:xfrm>
          <a:prstGeom prst="rect">
            <a:avLst/>
          </a:prstGeom>
          <a:noFill/>
          <a:extLst>
            <a:ext uri="{909E8E84-426E-40DD-AFC4-6F175D3DCCD1}">
              <a14:hiddenFill xmlns:a14="http://schemas.microsoft.com/office/drawing/2010/main">
                <a:solidFill>
                  <a:srgbClr val="FFFFFF"/>
                </a:solidFill>
              </a14:hiddenFill>
            </a:ext>
          </a:extLst>
        </p:spPr>
      </p:pic>
      <p:pic>
        <p:nvPicPr>
          <p:cNvPr id="2151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5460" y="2104110"/>
            <a:ext cx="2397353" cy="2397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04318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BB6EFF-B51D-4E38-BEF9-1A997B5643B9}"/>
              </a:ext>
            </a:extLst>
          </p:cNvPr>
          <p:cNvSpPr>
            <a:spLocks noGrp="1"/>
          </p:cNvSpPr>
          <p:nvPr>
            <p:ph type="title"/>
          </p:nvPr>
        </p:nvSpPr>
        <p:spPr/>
        <p:txBody>
          <a:bodyPr/>
          <a:lstStyle/>
          <a:p>
            <a:r>
              <a:rPr lang="en-US" dirty="0"/>
              <a:t>Thank you!</a:t>
            </a:r>
          </a:p>
        </p:txBody>
      </p:sp>
      <p:sp>
        <p:nvSpPr>
          <p:cNvPr id="5" name="Content Placeholder 4"/>
          <p:cNvSpPr>
            <a:spLocks noGrp="1"/>
          </p:cNvSpPr>
          <p:nvPr>
            <p:ph sz="half" idx="2"/>
          </p:nvPr>
        </p:nvSpPr>
        <p:spPr>
          <a:xfrm>
            <a:off x="1063756" y="1232672"/>
            <a:ext cx="10153952" cy="4023360"/>
          </a:xfrm>
        </p:spPr>
        <p:txBody>
          <a:bodyPr>
            <a:normAutofit/>
          </a:bodyPr>
          <a:lstStyle/>
          <a:p>
            <a:pPr algn="ctr">
              <a:lnSpc>
                <a:spcPct val="100000"/>
              </a:lnSpc>
              <a:spcBef>
                <a:spcPts val="0"/>
              </a:spcBef>
              <a:spcAft>
                <a:spcPts val="0"/>
              </a:spcAft>
            </a:pPr>
            <a:r>
              <a:rPr lang="en-US" sz="2800" b="1" dirty="0"/>
              <a:t>Contact </a:t>
            </a:r>
            <a:r>
              <a:rPr lang="en-US" sz="2800" b="1" dirty="0" smtClean="0"/>
              <a:t>Clean Production Action:</a:t>
            </a:r>
            <a:endParaRPr lang="en-US" sz="2800" b="1" dirty="0"/>
          </a:p>
          <a:p>
            <a:pPr algn="ctr">
              <a:lnSpc>
                <a:spcPct val="100000"/>
              </a:lnSpc>
              <a:spcBef>
                <a:spcPts val="0"/>
              </a:spcBef>
              <a:spcAft>
                <a:spcPts val="0"/>
              </a:spcAft>
            </a:pPr>
            <a:endParaRPr lang="en-US" sz="2800" b="1" dirty="0"/>
          </a:p>
          <a:p>
            <a:pPr algn="ctr">
              <a:lnSpc>
                <a:spcPct val="100000"/>
              </a:lnSpc>
              <a:spcBef>
                <a:spcPts val="0"/>
              </a:spcBef>
              <a:spcAft>
                <a:spcPts val="0"/>
              </a:spcAft>
            </a:pPr>
            <a:r>
              <a:rPr lang="en-US" sz="2800" dirty="0"/>
              <a:t>Shari </a:t>
            </a:r>
            <a:r>
              <a:rPr lang="en-US" sz="2800" dirty="0" smtClean="0"/>
              <a:t>Franjevic</a:t>
            </a:r>
          </a:p>
          <a:p>
            <a:pPr algn="ctr">
              <a:lnSpc>
                <a:spcPct val="100000"/>
              </a:lnSpc>
              <a:spcBef>
                <a:spcPts val="0"/>
              </a:spcBef>
              <a:spcAft>
                <a:spcPts val="0"/>
              </a:spcAft>
            </a:pPr>
            <a:r>
              <a:rPr lang="en-US" sz="2800" dirty="0" smtClean="0"/>
              <a:t>GreenScreen Program Manager</a:t>
            </a:r>
            <a:endParaRPr lang="en-US" sz="2800" dirty="0"/>
          </a:p>
          <a:p>
            <a:pPr algn="ctr">
              <a:lnSpc>
                <a:spcPct val="100000"/>
              </a:lnSpc>
              <a:spcBef>
                <a:spcPts val="0"/>
              </a:spcBef>
              <a:spcAft>
                <a:spcPts val="0"/>
              </a:spcAft>
            </a:pPr>
            <a:r>
              <a:rPr lang="en-US" sz="2800" dirty="0" smtClean="0"/>
              <a:t>shari@cleanproduction.org</a:t>
            </a:r>
          </a:p>
          <a:p>
            <a:pPr marL="0" indent="0" algn="ctr">
              <a:lnSpc>
                <a:spcPct val="100000"/>
              </a:lnSpc>
              <a:spcBef>
                <a:spcPts val="0"/>
              </a:spcBef>
              <a:spcAft>
                <a:spcPts val="0"/>
              </a:spcAft>
              <a:buNone/>
            </a:pPr>
            <a:r>
              <a:rPr lang="en-US" sz="2800" dirty="0" smtClean="0"/>
              <a:t>781-391-6743x117</a:t>
            </a:r>
          </a:p>
          <a:p>
            <a:pPr algn="ctr">
              <a:lnSpc>
                <a:spcPct val="100000"/>
              </a:lnSpc>
              <a:spcBef>
                <a:spcPts val="0"/>
              </a:spcBef>
              <a:spcAft>
                <a:spcPts val="0"/>
              </a:spcAft>
            </a:pPr>
            <a:endParaRPr lang="en-US" sz="2800" dirty="0"/>
          </a:p>
          <a:p>
            <a:pPr algn="ctr">
              <a:lnSpc>
                <a:spcPct val="100000"/>
              </a:lnSpc>
              <a:spcBef>
                <a:spcPts val="0"/>
              </a:spcBef>
              <a:spcAft>
                <a:spcPts val="0"/>
              </a:spcAft>
            </a:pPr>
            <a:r>
              <a:rPr lang="en-US" sz="2400" dirty="0"/>
              <a:t>https://www.greenscreenchemicals.org/</a:t>
            </a:r>
          </a:p>
          <a:p>
            <a:pPr algn="ctr">
              <a:lnSpc>
                <a:spcPct val="100000"/>
              </a:lnSpc>
              <a:spcBef>
                <a:spcPts val="0"/>
              </a:spcBef>
              <a:spcAft>
                <a:spcPts val="0"/>
              </a:spcAft>
            </a:pPr>
            <a:endParaRPr lang="en-US" sz="2800" dirty="0"/>
          </a:p>
          <a:p>
            <a:pPr>
              <a:spcBef>
                <a:spcPts val="0"/>
              </a:spcBef>
            </a:pPr>
            <a:endParaRPr lang="en-US" sz="2800" dirty="0"/>
          </a:p>
        </p:txBody>
      </p:sp>
      <p:sp>
        <p:nvSpPr>
          <p:cNvPr id="6" name="Slide Number Placeholder 2"/>
          <p:cNvSpPr txBox="1">
            <a:spLocks/>
          </p:cNvSpPr>
          <p:nvPr/>
        </p:nvSpPr>
        <p:spPr>
          <a:xfrm>
            <a:off x="8713718" y="6356362"/>
            <a:ext cx="2837024" cy="365125"/>
          </a:xfrm>
          <a:prstGeom prst="rect">
            <a:avLst/>
          </a:prstGeom>
        </p:spPr>
        <p:txBody>
          <a:bodyPr vert="horz" lIns="91436" tIns="45718" rIns="91436" bIns="45718" rtlCol="0" anchor="ctr"/>
          <a:lstStyle>
            <a:defPPr>
              <a:defRPr lang="en-US"/>
            </a:defPPr>
            <a:lvl1pPr marL="0" algn="r" defTabSz="457178" rtl="0" eaLnBrk="1" latinLnBrk="0" hangingPunct="1">
              <a:defRPr sz="1100" kern="1200">
                <a:solidFill>
                  <a:srgbClr val="FFFFFF"/>
                </a:solidFill>
                <a:latin typeface="+mn-lt"/>
                <a:ea typeface="+mn-ea"/>
                <a:cs typeface="+mn-cs"/>
              </a:defRPr>
            </a:lvl1pPr>
            <a:lvl2pPr marL="457178" algn="l" defTabSz="457178" rtl="0" eaLnBrk="1" latinLnBrk="0" hangingPunct="1">
              <a:defRPr sz="1900" kern="1200">
                <a:solidFill>
                  <a:schemeClr val="tx1"/>
                </a:solidFill>
                <a:latin typeface="+mn-lt"/>
                <a:ea typeface="+mn-ea"/>
                <a:cs typeface="+mn-cs"/>
              </a:defRPr>
            </a:lvl2pPr>
            <a:lvl3pPr marL="914354" algn="l" defTabSz="457178" rtl="0" eaLnBrk="1" latinLnBrk="0" hangingPunct="1">
              <a:defRPr sz="1900" kern="1200">
                <a:solidFill>
                  <a:schemeClr val="tx1"/>
                </a:solidFill>
                <a:latin typeface="+mn-lt"/>
                <a:ea typeface="+mn-ea"/>
                <a:cs typeface="+mn-cs"/>
              </a:defRPr>
            </a:lvl3pPr>
            <a:lvl4pPr marL="1371532" algn="l" defTabSz="457178" rtl="0" eaLnBrk="1" latinLnBrk="0" hangingPunct="1">
              <a:defRPr sz="1900" kern="1200">
                <a:solidFill>
                  <a:schemeClr val="tx1"/>
                </a:solidFill>
                <a:latin typeface="+mn-lt"/>
                <a:ea typeface="+mn-ea"/>
                <a:cs typeface="+mn-cs"/>
              </a:defRPr>
            </a:lvl4pPr>
            <a:lvl5pPr marL="1828709" algn="l" defTabSz="457178" rtl="0" eaLnBrk="1" latinLnBrk="0" hangingPunct="1">
              <a:defRPr sz="1900" kern="1200">
                <a:solidFill>
                  <a:schemeClr val="tx1"/>
                </a:solidFill>
                <a:latin typeface="+mn-lt"/>
                <a:ea typeface="+mn-ea"/>
                <a:cs typeface="+mn-cs"/>
              </a:defRPr>
            </a:lvl5pPr>
            <a:lvl6pPr marL="2285886" algn="l" defTabSz="457178" rtl="0" eaLnBrk="1" latinLnBrk="0" hangingPunct="1">
              <a:defRPr sz="1900" kern="1200">
                <a:solidFill>
                  <a:schemeClr val="tx1"/>
                </a:solidFill>
                <a:latin typeface="+mn-lt"/>
                <a:ea typeface="+mn-ea"/>
                <a:cs typeface="+mn-cs"/>
              </a:defRPr>
            </a:lvl6pPr>
            <a:lvl7pPr marL="2743062" algn="l" defTabSz="457178" rtl="0" eaLnBrk="1" latinLnBrk="0" hangingPunct="1">
              <a:defRPr sz="1900" kern="1200">
                <a:solidFill>
                  <a:schemeClr val="tx1"/>
                </a:solidFill>
                <a:latin typeface="+mn-lt"/>
                <a:ea typeface="+mn-ea"/>
                <a:cs typeface="+mn-cs"/>
              </a:defRPr>
            </a:lvl7pPr>
            <a:lvl8pPr marL="3200240" algn="l" defTabSz="457178" rtl="0" eaLnBrk="1" latinLnBrk="0" hangingPunct="1">
              <a:defRPr sz="1900" kern="1200">
                <a:solidFill>
                  <a:schemeClr val="tx1"/>
                </a:solidFill>
                <a:latin typeface="+mn-lt"/>
                <a:ea typeface="+mn-ea"/>
                <a:cs typeface="+mn-cs"/>
              </a:defRPr>
            </a:lvl8pPr>
            <a:lvl9pPr marL="3657418" algn="l" defTabSz="457178" rtl="0" eaLnBrk="1" latinLnBrk="0" hangingPunct="1">
              <a:defRPr sz="1900" kern="1200">
                <a:solidFill>
                  <a:schemeClr val="tx1"/>
                </a:solidFill>
                <a:latin typeface="+mn-lt"/>
                <a:ea typeface="+mn-ea"/>
                <a:cs typeface="+mn-cs"/>
              </a:defRPr>
            </a:lvl9pPr>
          </a:lstStyle>
          <a:p>
            <a:fld id="{8761B3E4-2DB8-4BF4-8C66-1CECF37AE653}" type="slidenum">
              <a:rPr lang="en-US" smtClean="0"/>
              <a:pPr/>
              <a:t>16</a:t>
            </a:fld>
            <a:endParaRPr lang="en-US" dirty="0"/>
          </a:p>
        </p:txBody>
      </p:sp>
    </p:spTree>
    <p:extLst>
      <p:ext uri="{BB962C8B-B14F-4D97-AF65-F5344CB8AC3E}">
        <p14:creationId xmlns:p14="http://schemas.microsoft.com/office/powerpoint/2010/main" val="39252065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787829"/>
            <a:ext cx="12302587" cy="1470025"/>
          </a:xfrm>
        </p:spPr>
        <p:txBody>
          <a:bodyPr>
            <a:normAutofit/>
          </a:bodyPr>
          <a:lstStyle/>
          <a:p>
            <a:r>
              <a:rPr lang="en-US" b="1" dirty="0">
                <a:solidFill>
                  <a:schemeClr val="accent1">
                    <a:lumMod val="75000"/>
                  </a:schemeClr>
                </a:solidFill>
              </a:rPr>
              <a:t>When to Test: </a:t>
            </a:r>
            <a:br>
              <a:rPr lang="en-US" b="1" dirty="0">
                <a:solidFill>
                  <a:schemeClr val="accent1">
                    <a:lumMod val="75000"/>
                  </a:schemeClr>
                </a:solidFill>
              </a:rPr>
            </a:br>
            <a:r>
              <a:rPr lang="en-US" b="1" dirty="0">
                <a:solidFill>
                  <a:schemeClr val="accent1">
                    <a:lumMod val="75000"/>
                  </a:schemeClr>
                </a:solidFill>
              </a:rPr>
              <a:t>Guidance for Retailers and Restaurants</a:t>
            </a:r>
          </a:p>
        </p:txBody>
      </p:sp>
      <p:sp>
        <p:nvSpPr>
          <p:cNvPr id="3" name="Subtitle 2"/>
          <p:cNvSpPr>
            <a:spLocks noGrp="1"/>
          </p:cNvSpPr>
          <p:nvPr>
            <p:ph type="subTitle" idx="1"/>
          </p:nvPr>
        </p:nvSpPr>
        <p:spPr>
          <a:xfrm>
            <a:off x="6703762" y="4288536"/>
            <a:ext cx="5143777" cy="1368552"/>
          </a:xfrm>
        </p:spPr>
        <p:txBody>
          <a:bodyPr>
            <a:normAutofit fontScale="77500" lnSpcReduction="20000"/>
          </a:bodyPr>
          <a:lstStyle/>
          <a:p>
            <a:pPr algn="r"/>
            <a:r>
              <a:rPr lang="en-US" dirty="0"/>
              <a:t>September 1, 2020</a:t>
            </a:r>
          </a:p>
          <a:p>
            <a:pPr algn="r"/>
            <a:r>
              <a:rPr lang="en-US" sz="2500" dirty="0"/>
              <a:t>Erika </a:t>
            </a:r>
            <a:r>
              <a:rPr lang="en-US" sz="2500" dirty="0" err="1"/>
              <a:t>Schreder</a:t>
            </a:r>
            <a:endParaRPr lang="en-US" sz="2500" dirty="0"/>
          </a:p>
          <a:p>
            <a:pPr algn="r"/>
            <a:r>
              <a:rPr lang="en-US" sz="2500" dirty="0"/>
              <a:t>Toxic-Free Future</a:t>
            </a:r>
          </a:p>
          <a:p>
            <a:pPr algn="r"/>
            <a:r>
              <a:rPr lang="en-US" sz="2500" dirty="0" err="1"/>
              <a:t>eschreder@toxicfreefuture.org</a:t>
            </a:r>
            <a:endParaRPr lang="en-US" sz="2500" dirty="0"/>
          </a:p>
          <a:p>
            <a:pPr algn="r"/>
            <a:endParaRPr lang="en-US" dirty="0"/>
          </a:p>
          <a:p>
            <a:pPr algn="r"/>
            <a:endParaRPr lang="en-US" dirty="0"/>
          </a:p>
        </p:txBody>
      </p:sp>
      <p:pic>
        <p:nvPicPr>
          <p:cNvPr id="6" name="Picture 5">
            <a:extLst>
              <a:ext uri="{FF2B5EF4-FFF2-40B4-BE49-F238E27FC236}">
                <a16:creationId xmlns:a16="http://schemas.microsoft.com/office/drawing/2014/main" xmlns="" id="{8C04FD30-282D-BB44-8477-ED0AA594B8D4}"/>
              </a:ext>
            </a:extLst>
          </p:cNvPr>
          <p:cNvPicPr>
            <a:picLocks noChangeAspect="1"/>
          </p:cNvPicPr>
          <p:nvPr/>
        </p:nvPicPr>
        <p:blipFill>
          <a:blip r:embed="rId3"/>
          <a:stretch>
            <a:fillRect/>
          </a:stretch>
        </p:blipFill>
        <p:spPr>
          <a:xfrm>
            <a:off x="1446407" y="0"/>
            <a:ext cx="9621046" cy="2757148"/>
          </a:xfrm>
          <a:prstGeom prst="rect">
            <a:avLst/>
          </a:prstGeom>
        </p:spPr>
      </p:pic>
    </p:spTree>
    <p:extLst>
      <p:ext uri="{BB962C8B-B14F-4D97-AF65-F5344CB8AC3E}">
        <p14:creationId xmlns:p14="http://schemas.microsoft.com/office/powerpoint/2010/main" val="15291299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25E7D1-6178-044C-872D-40F8D9456011}"/>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xmlns="" id="{AEDD4E62-9444-2343-B933-98353E8D8BE6}"/>
              </a:ext>
            </a:extLst>
          </p:cNvPr>
          <p:cNvPicPr>
            <a:picLocks noGrp="1" noChangeAspect="1"/>
          </p:cNvPicPr>
          <p:nvPr>
            <p:ph idx="1"/>
          </p:nvPr>
        </p:nvPicPr>
        <p:blipFill>
          <a:blip r:embed="rId2"/>
          <a:stretch>
            <a:fillRect/>
          </a:stretch>
        </p:blipFill>
        <p:spPr>
          <a:xfrm>
            <a:off x="-17041" y="54357"/>
            <a:ext cx="12205866" cy="5041900"/>
          </a:xfrm>
          <a:prstGeom prst="rect">
            <a:avLst/>
          </a:prstGeom>
        </p:spPr>
      </p:pic>
    </p:spTree>
    <p:extLst>
      <p:ext uri="{BB962C8B-B14F-4D97-AF65-F5344CB8AC3E}">
        <p14:creationId xmlns:p14="http://schemas.microsoft.com/office/powerpoint/2010/main" val="18655278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6533CE-B01E-0F42-B841-0AED8C8698A2}"/>
              </a:ext>
            </a:extLst>
          </p:cNvPr>
          <p:cNvSpPr>
            <a:spLocks noGrp="1"/>
          </p:cNvSpPr>
          <p:nvPr>
            <p:ph type="title"/>
          </p:nvPr>
        </p:nvSpPr>
        <p:spPr>
          <a:xfrm>
            <a:off x="609441" y="274638"/>
            <a:ext cx="10969943" cy="1143000"/>
          </a:xfrm>
        </p:spPr>
        <p:txBody>
          <a:bodyPr anchor="ctr">
            <a:normAutofit/>
          </a:bodyPr>
          <a:lstStyle/>
          <a:p>
            <a:r>
              <a:rPr lang="en-US" dirty="0">
                <a:solidFill>
                  <a:schemeClr val="accent1">
                    <a:lumMod val="75000"/>
                  </a:schemeClr>
                </a:solidFill>
              </a:rPr>
              <a:t>Retailers in the Lead</a:t>
            </a:r>
          </a:p>
        </p:txBody>
      </p:sp>
      <p:sp>
        <p:nvSpPr>
          <p:cNvPr id="3" name="Content Placeholder 2">
            <a:extLst>
              <a:ext uri="{FF2B5EF4-FFF2-40B4-BE49-F238E27FC236}">
                <a16:creationId xmlns:a16="http://schemas.microsoft.com/office/drawing/2014/main" xmlns="" id="{61094F4D-F587-EB4D-8342-5B99DEC92191}"/>
              </a:ext>
            </a:extLst>
          </p:cNvPr>
          <p:cNvSpPr>
            <a:spLocks noGrp="1"/>
          </p:cNvSpPr>
          <p:nvPr>
            <p:ph sz="half" idx="1"/>
          </p:nvPr>
        </p:nvSpPr>
        <p:spPr>
          <a:xfrm>
            <a:off x="609441" y="1600203"/>
            <a:ext cx="5383398" cy="4525963"/>
          </a:xfrm>
        </p:spPr>
        <p:txBody>
          <a:bodyPr>
            <a:normAutofit/>
          </a:bodyPr>
          <a:lstStyle/>
          <a:p>
            <a:r>
              <a:rPr lang="en-US" dirty="0" err="1"/>
              <a:t>Sweetgreen</a:t>
            </a:r>
            <a:r>
              <a:rPr lang="en-US" dirty="0"/>
              <a:t>, Chipotle phasing out by end of 2020</a:t>
            </a:r>
          </a:p>
          <a:p>
            <a:r>
              <a:rPr lang="en-US" dirty="0"/>
              <a:t>Ahold Delhaize policy announced in 2019, pledged to expand supplier testing requirements in 2020</a:t>
            </a:r>
          </a:p>
        </p:txBody>
      </p:sp>
      <p:pic>
        <p:nvPicPr>
          <p:cNvPr id="5" name="Picture 4" descr="A table full of food&#10;&#10;Description automatically generated">
            <a:extLst>
              <a:ext uri="{FF2B5EF4-FFF2-40B4-BE49-F238E27FC236}">
                <a16:creationId xmlns:a16="http://schemas.microsoft.com/office/drawing/2014/main" xmlns="" id="{327F192C-C5D9-6C47-AA2E-2EB8D7647FD4}"/>
              </a:ext>
            </a:extLst>
          </p:cNvPr>
          <p:cNvPicPr>
            <a:picLocks noChangeAspect="1"/>
          </p:cNvPicPr>
          <p:nvPr/>
        </p:nvPicPr>
        <p:blipFill>
          <a:blip r:embed="rId2"/>
          <a:stretch>
            <a:fillRect/>
          </a:stretch>
        </p:blipFill>
        <p:spPr>
          <a:xfrm>
            <a:off x="6195989" y="1409700"/>
            <a:ext cx="5383398" cy="4038600"/>
          </a:xfrm>
          <a:prstGeom prst="rect">
            <a:avLst/>
          </a:prstGeom>
          <a:noFill/>
        </p:spPr>
      </p:pic>
    </p:spTree>
    <p:extLst>
      <p:ext uri="{BB962C8B-B14F-4D97-AF65-F5344CB8AC3E}">
        <p14:creationId xmlns:p14="http://schemas.microsoft.com/office/powerpoint/2010/main" val="25457421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4964A-E8FA-6647-8828-F3BBE0E221F9}"/>
              </a:ext>
            </a:extLst>
          </p:cNvPr>
          <p:cNvSpPr>
            <a:spLocks noGrp="1"/>
          </p:cNvSpPr>
          <p:nvPr>
            <p:ph type="title"/>
          </p:nvPr>
        </p:nvSpPr>
        <p:spPr>
          <a:xfrm>
            <a:off x="609441" y="274638"/>
            <a:ext cx="10969943" cy="1143000"/>
          </a:xfrm>
        </p:spPr>
        <p:txBody>
          <a:bodyPr anchor="ctr">
            <a:normAutofit/>
          </a:bodyPr>
          <a:lstStyle/>
          <a:p>
            <a:r>
              <a:rPr lang="en-US" dirty="0">
                <a:solidFill>
                  <a:schemeClr val="accent1">
                    <a:lumMod val="75000"/>
                  </a:schemeClr>
                </a:solidFill>
              </a:rPr>
              <a:t>Step 1: Strong Policy</a:t>
            </a:r>
          </a:p>
        </p:txBody>
      </p:sp>
      <p:graphicFrame>
        <p:nvGraphicFramePr>
          <p:cNvPr id="7" name="Content Placeholder 2">
            <a:extLst>
              <a:ext uri="{FF2B5EF4-FFF2-40B4-BE49-F238E27FC236}">
                <a16:creationId xmlns:a16="http://schemas.microsoft.com/office/drawing/2014/main" xmlns="" id="{4540B6FA-11E4-4572-9574-6D366A7B80C2}"/>
              </a:ext>
            </a:extLst>
          </p:cNvPr>
          <p:cNvGraphicFramePr>
            <a:graphicFrameLocks noGrp="1"/>
          </p:cNvGraphicFramePr>
          <p:nvPr>
            <p:ph idx="1"/>
            <p:extLst>
              <p:ext uri="{D42A27DB-BD31-4B8C-83A1-F6EECF244321}">
                <p14:modId xmlns:p14="http://schemas.microsoft.com/office/powerpoint/2010/main" val="1862075432"/>
              </p:ext>
            </p:extLst>
          </p:nvPr>
        </p:nvGraphicFramePr>
        <p:xfrm>
          <a:off x="609441" y="1600203"/>
          <a:ext cx="10969943" cy="4078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93146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84964A-E8FA-6647-8828-F3BBE0E221F9}"/>
              </a:ext>
            </a:extLst>
          </p:cNvPr>
          <p:cNvSpPr>
            <a:spLocks noGrp="1"/>
          </p:cNvSpPr>
          <p:nvPr>
            <p:ph type="title"/>
          </p:nvPr>
        </p:nvSpPr>
        <p:spPr>
          <a:xfrm>
            <a:off x="609441" y="274638"/>
            <a:ext cx="10969943" cy="1143000"/>
          </a:xfrm>
        </p:spPr>
        <p:txBody>
          <a:bodyPr anchor="ctr">
            <a:normAutofit/>
          </a:bodyPr>
          <a:lstStyle/>
          <a:p>
            <a:r>
              <a:rPr lang="en-US" dirty="0">
                <a:solidFill>
                  <a:schemeClr val="accent1">
                    <a:lumMod val="75000"/>
                  </a:schemeClr>
                </a:solidFill>
              </a:rPr>
              <a:t>Priorities for Addressing PFAS</a:t>
            </a:r>
          </a:p>
        </p:txBody>
      </p:sp>
      <p:graphicFrame>
        <p:nvGraphicFramePr>
          <p:cNvPr id="7" name="Content Placeholder 2">
            <a:extLst>
              <a:ext uri="{FF2B5EF4-FFF2-40B4-BE49-F238E27FC236}">
                <a16:creationId xmlns:a16="http://schemas.microsoft.com/office/drawing/2014/main" xmlns="" id="{4540B6FA-11E4-4572-9574-6D366A7B80C2}"/>
              </a:ext>
            </a:extLst>
          </p:cNvPr>
          <p:cNvGraphicFramePr>
            <a:graphicFrameLocks noGrp="1"/>
          </p:cNvGraphicFramePr>
          <p:nvPr>
            <p:ph idx="1"/>
            <p:extLst>
              <p:ext uri="{D42A27DB-BD31-4B8C-83A1-F6EECF244321}">
                <p14:modId xmlns:p14="http://schemas.microsoft.com/office/powerpoint/2010/main" val="972438956"/>
              </p:ext>
            </p:extLst>
          </p:nvPr>
        </p:nvGraphicFramePr>
        <p:xfrm>
          <a:off x="609441" y="2085981"/>
          <a:ext cx="10969943"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picture containing cup, table, sitting, coffee&#10;&#10;Description automatically generated">
            <a:extLst>
              <a:ext uri="{FF2B5EF4-FFF2-40B4-BE49-F238E27FC236}">
                <a16:creationId xmlns:a16="http://schemas.microsoft.com/office/drawing/2014/main" xmlns="" id="{D1BEEAC5-F250-7B42-A91D-E79596C45D74}"/>
              </a:ext>
            </a:extLst>
          </p:cNvPr>
          <p:cNvPicPr>
            <a:picLocks noChangeAspect="1"/>
          </p:cNvPicPr>
          <p:nvPr/>
        </p:nvPicPr>
        <p:blipFill>
          <a:blip r:embed="rId8"/>
          <a:stretch>
            <a:fillRect/>
          </a:stretch>
        </p:blipFill>
        <p:spPr>
          <a:xfrm>
            <a:off x="167410" y="2620197"/>
            <a:ext cx="4654990" cy="2208686"/>
          </a:xfrm>
          <a:prstGeom prst="rect">
            <a:avLst/>
          </a:prstGeom>
        </p:spPr>
      </p:pic>
      <p:pic>
        <p:nvPicPr>
          <p:cNvPr id="5" name="Picture 4" descr="A picture containing box, food, bunch, sitting&#10;&#10;Description automatically generated">
            <a:extLst>
              <a:ext uri="{FF2B5EF4-FFF2-40B4-BE49-F238E27FC236}">
                <a16:creationId xmlns:a16="http://schemas.microsoft.com/office/drawing/2014/main" xmlns="" id="{D06E8958-D61D-1542-9546-3A6772F3E650}"/>
              </a:ext>
            </a:extLst>
          </p:cNvPr>
          <p:cNvPicPr>
            <a:picLocks noChangeAspect="1"/>
          </p:cNvPicPr>
          <p:nvPr/>
        </p:nvPicPr>
        <p:blipFill>
          <a:blip r:embed="rId9"/>
          <a:stretch>
            <a:fillRect/>
          </a:stretch>
        </p:blipFill>
        <p:spPr>
          <a:xfrm>
            <a:off x="4894576" y="2085978"/>
            <a:ext cx="2399675" cy="2613394"/>
          </a:xfrm>
          <a:prstGeom prst="rect">
            <a:avLst/>
          </a:prstGeom>
        </p:spPr>
      </p:pic>
      <p:pic>
        <p:nvPicPr>
          <p:cNvPr id="1026" name="Picture 2" descr="Pop Secret Extra Butter Microwave Popcorn - 12ct : Target">
            <a:extLst>
              <a:ext uri="{FF2B5EF4-FFF2-40B4-BE49-F238E27FC236}">
                <a16:creationId xmlns:a16="http://schemas.microsoft.com/office/drawing/2014/main" xmlns="" id="{049410F2-5D50-514C-83A7-CBA4721ABA0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61385" y="2148074"/>
            <a:ext cx="3317997" cy="2489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138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FC9D97-E4BD-D743-A163-69EDC988F0D3}"/>
              </a:ext>
            </a:extLst>
          </p:cNvPr>
          <p:cNvSpPr>
            <a:spLocks noGrp="1"/>
          </p:cNvSpPr>
          <p:nvPr>
            <p:ph type="title"/>
          </p:nvPr>
        </p:nvSpPr>
        <p:spPr>
          <a:xfrm>
            <a:off x="609441" y="274638"/>
            <a:ext cx="10969943" cy="1143000"/>
          </a:xfrm>
        </p:spPr>
        <p:txBody>
          <a:bodyPr anchor="ctr">
            <a:normAutofit/>
          </a:bodyPr>
          <a:lstStyle/>
          <a:p>
            <a:r>
              <a:rPr lang="en-US" dirty="0">
                <a:solidFill>
                  <a:schemeClr val="accent1">
                    <a:lumMod val="75000"/>
                  </a:schemeClr>
                </a:solidFill>
              </a:rPr>
              <a:t>Step 2: Get Info From Suppliers</a:t>
            </a:r>
          </a:p>
        </p:txBody>
      </p:sp>
      <p:graphicFrame>
        <p:nvGraphicFramePr>
          <p:cNvPr id="6" name="Content Placeholder 2">
            <a:extLst>
              <a:ext uri="{FF2B5EF4-FFF2-40B4-BE49-F238E27FC236}">
                <a16:creationId xmlns:a16="http://schemas.microsoft.com/office/drawing/2014/main" xmlns="" id="{2FEA2A58-EFED-42B8-A452-3D30B318A8A3}"/>
              </a:ext>
            </a:extLst>
          </p:cNvPr>
          <p:cNvGraphicFramePr>
            <a:graphicFrameLocks noGrp="1"/>
          </p:cNvGraphicFramePr>
          <p:nvPr>
            <p:ph idx="1"/>
            <p:extLst>
              <p:ext uri="{D42A27DB-BD31-4B8C-83A1-F6EECF244321}">
                <p14:modId xmlns:p14="http://schemas.microsoft.com/office/powerpoint/2010/main" val="4050973806"/>
              </p:ext>
            </p:extLst>
          </p:nvPr>
        </p:nvGraphicFramePr>
        <p:xfrm>
          <a:off x="609441" y="1600203"/>
          <a:ext cx="10969943" cy="41749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56205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A0133C-AFE3-0F4F-8C5B-83071787830B}"/>
              </a:ext>
            </a:extLst>
          </p:cNvPr>
          <p:cNvSpPr>
            <a:spLocks noGrp="1"/>
          </p:cNvSpPr>
          <p:nvPr>
            <p:ph type="title"/>
          </p:nvPr>
        </p:nvSpPr>
        <p:spPr/>
        <p:txBody>
          <a:bodyPr/>
          <a:lstStyle/>
          <a:p>
            <a:r>
              <a:rPr lang="en-US" dirty="0">
                <a:solidFill>
                  <a:schemeClr val="accent1">
                    <a:lumMod val="75000"/>
                  </a:schemeClr>
                </a:solidFill>
              </a:rPr>
              <a:t>Step 3: Verification Testing</a:t>
            </a:r>
          </a:p>
        </p:txBody>
      </p:sp>
      <p:sp>
        <p:nvSpPr>
          <p:cNvPr id="3" name="Content Placeholder 2">
            <a:extLst>
              <a:ext uri="{FF2B5EF4-FFF2-40B4-BE49-F238E27FC236}">
                <a16:creationId xmlns:a16="http://schemas.microsoft.com/office/drawing/2014/main" xmlns="" id="{74A4B10D-1BE7-BB4F-8384-2810258BC91F}"/>
              </a:ext>
            </a:extLst>
          </p:cNvPr>
          <p:cNvSpPr>
            <a:spLocks noGrp="1"/>
          </p:cNvSpPr>
          <p:nvPr>
            <p:ph idx="1"/>
          </p:nvPr>
        </p:nvSpPr>
        <p:spPr/>
        <p:txBody>
          <a:bodyPr/>
          <a:lstStyle/>
          <a:p>
            <a:pPr marL="0" indent="0">
              <a:buNone/>
            </a:pPr>
            <a:r>
              <a:rPr lang="en-US" dirty="0"/>
              <a:t>Retailers should do their own testing of priority products</a:t>
            </a:r>
          </a:p>
        </p:txBody>
      </p:sp>
      <p:pic>
        <p:nvPicPr>
          <p:cNvPr id="4" name="Picture 3">
            <a:extLst>
              <a:ext uri="{FF2B5EF4-FFF2-40B4-BE49-F238E27FC236}">
                <a16:creationId xmlns:a16="http://schemas.microsoft.com/office/drawing/2014/main" xmlns="" id="{71F19547-46F8-0946-B248-C11C91F6062E}"/>
              </a:ext>
            </a:extLst>
          </p:cNvPr>
          <p:cNvPicPr>
            <a:picLocks noChangeAspect="1"/>
          </p:cNvPicPr>
          <p:nvPr/>
        </p:nvPicPr>
        <p:blipFill>
          <a:blip r:embed="rId2"/>
          <a:stretch>
            <a:fillRect/>
          </a:stretch>
        </p:blipFill>
        <p:spPr>
          <a:xfrm>
            <a:off x="798368" y="2987040"/>
            <a:ext cx="5296044" cy="2648712"/>
          </a:xfrm>
          <a:prstGeom prst="rect">
            <a:avLst/>
          </a:prstGeom>
        </p:spPr>
      </p:pic>
      <p:pic>
        <p:nvPicPr>
          <p:cNvPr id="5" name="Picture 4">
            <a:extLst>
              <a:ext uri="{FF2B5EF4-FFF2-40B4-BE49-F238E27FC236}">
                <a16:creationId xmlns:a16="http://schemas.microsoft.com/office/drawing/2014/main" xmlns="" id="{C5B43448-FCA4-9041-9297-670DFDEDF60B}"/>
              </a:ext>
            </a:extLst>
          </p:cNvPr>
          <p:cNvPicPr>
            <a:picLocks noChangeAspect="1"/>
          </p:cNvPicPr>
          <p:nvPr/>
        </p:nvPicPr>
        <p:blipFill>
          <a:blip r:embed="rId3"/>
          <a:stretch>
            <a:fillRect/>
          </a:stretch>
        </p:blipFill>
        <p:spPr>
          <a:xfrm>
            <a:off x="6748760" y="2987043"/>
            <a:ext cx="4334944" cy="2702737"/>
          </a:xfrm>
          <a:prstGeom prst="rect">
            <a:avLst/>
          </a:prstGeom>
        </p:spPr>
      </p:pic>
    </p:spTree>
    <p:extLst>
      <p:ext uri="{BB962C8B-B14F-4D97-AF65-F5344CB8AC3E}">
        <p14:creationId xmlns:p14="http://schemas.microsoft.com/office/powerpoint/2010/main" val="31724242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01413B-1E0B-B940-8D7A-E540E08811A3}"/>
              </a:ext>
            </a:extLst>
          </p:cNvPr>
          <p:cNvSpPr>
            <a:spLocks noGrp="1"/>
          </p:cNvSpPr>
          <p:nvPr>
            <p:ph type="title"/>
          </p:nvPr>
        </p:nvSpPr>
        <p:spPr/>
        <p:txBody>
          <a:bodyPr/>
          <a:lstStyle/>
          <a:p>
            <a:r>
              <a:rPr lang="en-US" dirty="0">
                <a:solidFill>
                  <a:schemeClr val="accent1">
                    <a:lumMod val="75000"/>
                  </a:schemeClr>
                </a:solidFill>
              </a:rPr>
              <a:t>Step 4: Review Total F Results</a:t>
            </a:r>
          </a:p>
        </p:txBody>
      </p:sp>
      <p:graphicFrame>
        <p:nvGraphicFramePr>
          <p:cNvPr id="4" name="Diagram 3">
            <a:extLst>
              <a:ext uri="{FF2B5EF4-FFF2-40B4-BE49-F238E27FC236}">
                <a16:creationId xmlns:a16="http://schemas.microsoft.com/office/drawing/2014/main" xmlns="" id="{67A63B74-CAA5-4B41-B48C-EE7AD18F2426}"/>
              </a:ext>
            </a:extLst>
          </p:cNvPr>
          <p:cNvGraphicFramePr/>
          <p:nvPr>
            <p:extLst>
              <p:ext uri="{D42A27DB-BD31-4B8C-83A1-F6EECF244321}">
                <p14:modId xmlns:p14="http://schemas.microsoft.com/office/powerpoint/2010/main" val="2729743745"/>
              </p:ext>
            </p:extLst>
          </p:nvPr>
        </p:nvGraphicFramePr>
        <p:xfrm>
          <a:off x="609442" y="1397002"/>
          <a:ext cx="10969943" cy="4346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87730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A47B83-F39A-E141-B216-5BC04F731893}"/>
              </a:ext>
            </a:extLst>
          </p:cNvPr>
          <p:cNvSpPr>
            <a:spLocks noGrp="1"/>
          </p:cNvSpPr>
          <p:nvPr>
            <p:ph type="title"/>
          </p:nvPr>
        </p:nvSpPr>
        <p:spPr>
          <a:xfrm>
            <a:off x="609441" y="274638"/>
            <a:ext cx="10969943" cy="1143000"/>
          </a:xfrm>
        </p:spPr>
        <p:txBody>
          <a:bodyPr anchor="ctr">
            <a:normAutofit/>
          </a:bodyPr>
          <a:lstStyle/>
          <a:p>
            <a:r>
              <a:rPr lang="en-US" dirty="0">
                <a:solidFill>
                  <a:schemeClr val="accent1">
                    <a:lumMod val="75000"/>
                  </a:schemeClr>
                </a:solidFill>
              </a:rPr>
              <a:t>Step 5: Safe Substitution</a:t>
            </a:r>
          </a:p>
        </p:txBody>
      </p:sp>
      <p:sp>
        <p:nvSpPr>
          <p:cNvPr id="3" name="Content Placeholder 2">
            <a:extLst>
              <a:ext uri="{FF2B5EF4-FFF2-40B4-BE49-F238E27FC236}">
                <a16:creationId xmlns:a16="http://schemas.microsoft.com/office/drawing/2014/main" xmlns="" id="{87B4AEF8-4DF3-B246-9FDF-CBA4EF58BEBA}"/>
              </a:ext>
            </a:extLst>
          </p:cNvPr>
          <p:cNvSpPr>
            <a:spLocks noGrp="1"/>
          </p:cNvSpPr>
          <p:nvPr>
            <p:ph sz="half" idx="1"/>
          </p:nvPr>
        </p:nvSpPr>
        <p:spPr>
          <a:xfrm>
            <a:off x="609441" y="1600203"/>
            <a:ext cx="5383398" cy="4525963"/>
          </a:xfrm>
        </p:spPr>
        <p:txBody>
          <a:bodyPr>
            <a:normAutofit/>
          </a:bodyPr>
          <a:lstStyle/>
          <a:p>
            <a:r>
              <a:rPr lang="en-US" dirty="0"/>
              <a:t>PFAS-containing materials should be replaced with a safer alternative or redesigned</a:t>
            </a:r>
          </a:p>
          <a:p>
            <a:r>
              <a:rPr lang="en-US" dirty="0"/>
              <a:t>Suppliers should conduct hazard assessments of alternatives with </a:t>
            </a:r>
            <a:r>
              <a:rPr lang="en-US" dirty="0" err="1"/>
              <a:t>GreenScreen</a:t>
            </a:r>
            <a:endParaRPr lang="en-US" dirty="0"/>
          </a:p>
        </p:txBody>
      </p:sp>
      <p:pic>
        <p:nvPicPr>
          <p:cNvPr id="7" name="Picture 6" descr="A cup of coffee on a table&#10;&#10;Description automatically generated">
            <a:extLst>
              <a:ext uri="{FF2B5EF4-FFF2-40B4-BE49-F238E27FC236}">
                <a16:creationId xmlns:a16="http://schemas.microsoft.com/office/drawing/2014/main" xmlns="" id="{9BC9F76E-65F9-4F4A-97B3-E52F871456DD}"/>
              </a:ext>
            </a:extLst>
          </p:cNvPr>
          <p:cNvPicPr>
            <a:picLocks noChangeAspect="1"/>
          </p:cNvPicPr>
          <p:nvPr/>
        </p:nvPicPr>
        <p:blipFill rotWithShape="1">
          <a:blip r:embed="rId3"/>
          <a:srcRect r="10769" b="1"/>
          <a:stretch/>
        </p:blipFill>
        <p:spPr>
          <a:xfrm>
            <a:off x="6508073" y="1600200"/>
            <a:ext cx="4690410" cy="3943350"/>
          </a:xfrm>
          <a:prstGeom prst="rect">
            <a:avLst/>
          </a:prstGeom>
          <a:noFill/>
        </p:spPr>
      </p:pic>
    </p:spTree>
    <p:extLst>
      <p:ext uri="{BB962C8B-B14F-4D97-AF65-F5344CB8AC3E}">
        <p14:creationId xmlns:p14="http://schemas.microsoft.com/office/powerpoint/2010/main" val="28158827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D1D6F9AE-AE73-E648-9D61-942238635EC9}"/>
              </a:ext>
            </a:extLst>
          </p:cNvPr>
          <p:cNvSpPr>
            <a:spLocks noGrp="1"/>
          </p:cNvSpPr>
          <p:nvPr>
            <p:ph type="body" idx="1"/>
          </p:nvPr>
        </p:nvSpPr>
        <p:spPr>
          <a:xfrm>
            <a:off x="707843" y="1168502"/>
            <a:ext cx="3582625" cy="1184554"/>
          </a:xfrm>
        </p:spPr>
        <p:txBody>
          <a:bodyPr>
            <a:noAutofit/>
          </a:bodyPr>
          <a:lstStyle/>
          <a:p>
            <a:r>
              <a:rPr lang="en-US" sz="3200" b="0" dirty="0">
                <a:solidFill>
                  <a:schemeClr val="accent1">
                    <a:lumMod val="75000"/>
                  </a:schemeClr>
                </a:solidFill>
              </a:rPr>
              <a:t>Step 6: Add to Contract</a:t>
            </a:r>
          </a:p>
        </p:txBody>
      </p:sp>
      <p:sp>
        <p:nvSpPr>
          <p:cNvPr id="4" name="Content Placeholder 3">
            <a:extLst>
              <a:ext uri="{FF2B5EF4-FFF2-40B4-BE49-F238E27FC236}">
                <a16:creationId xmlns:a16="http://schemas.microsoft.com/office/drawing/2014/main" xmlns="" id="{504E8EBD-2929-874C-B529-1237054F49DF}"/>
              </a:ext>
            </a:extLst>
          </p:cNvPr>
          <p:cNvSpPr>
            <a:spLocks noGrp="1"/>
          </p:cNvSpPr>
          <p:nvPr>
            <p:ph sz="half" idx="2"/>
          </p:nvPr>
        </p:nvSpPr>
        <p:spPr>
          <a:xfrm>
            <a:off x="5622310" y="534519"/>
            <a:ext cx="5385514" cy="1907728"/>
          </a:xfrm>
        </p:spPr>
        <p:txBody>
          <a:bodyPr>
            <a:normAutofit/>
          </a:bodyPr>
          <a:lstStyle/>
          <a:p>
            <a:pPr marL="0" indent="0">
              <a:buNone/>
            </a:pPr>
            <a:r>
              <a:rPr lang="en-US" sz="2800" dirty="0"/>
              <a:t>Supplier requirements need to be part of specifications and contracts</a:t>
            </a:r>
          </a:p>
        </p:txBody>
      </p:sp>
      <p:sp>
        <p:nvSpPr>
          <p:cNvPr id="5" name="Text Placeholder 4">
            <a:extLst>
              <a:ext uri="{FF2B5EF4-FFF2-40B4-BE49-F238E27FC236}">
                <a16:creationId xmlns:a16="http://schemas.microsoft.com/office/drawing/2014/main" xmlns="" id="{A0C274AC-5C11-4843-A17F-FB2A9662C2E5}"/>
              </a:ext>
            </a:extLst>
          </p:cNvPr>
          <p:cNvSpPr>
            <a:spLocks noGrp="1"/>
          </p:cNvSpPr>
          <p:nvPr>
            <p:ph type="body" sz="quarter" idx="3"/>
          </p:nvPr>
        </p:nvSpPr>
        <p:spPr>
          <a:xfrm>
            <a:off x="707841" y="3565438"/>
            <a:ext cx="4486343" cy="1099758"/>
          </a:xfrm>
        </p:spPr>
        <p:txBody>
          <a:bodyPr>
            <a:noAutofit/>
          </a:bodyPr>
          <a:lstStyle/>
          <a:p>
            <a:r>
              <a:rPr lang="en-US" sz="3200" b="0" dirty="0">
                <a:solidFill>
                  <a:schemeClr val="accent1">
                    <a:lumMod val="75000"/>
                  </a:schemeClr>
                </a:solidFill>
              </a:rPr>
              <a:t>Step 7: Maintain Transparency</a:t>
            </a:r>
          </a:p>
        </p:txBody>
      </p:sp>
      <p:sp>
        <p:nvSpPr>
          <p:cNvPr id="6" name="Content Placeholder 5">
            <a:extLst>
              <a:ext uri="{FF2B5EF4-FFF2-40B4-BE49-F238E27FC236}">
                <a16:creationId xmlns:a16="http://schemas.microsoft.com/office/drawing/2014/main" xmlns="" id="{3FCADF62-31AD-BE42-8CD6-1C585BC088CF}"/>
              </a:ext>
            </a:extLst>
          </p:cNvPr>
          <p:cNvSpPr>
            <a:spLocks noGrp="1"/>
          </p:cNvSpPr>
          <p:nvPr>
            <p:ph sz="quarter" idx="4"/>
          </p:nvPr>
        </p:nvSpPr>
        <p:spPr>
          <a:xfrm>
            <a:off x="5622312" y="3385492"/>
            <a:ext cx="5387630" cy="2010759"/>
          </a:xfrm>
        </p:spPr>
        <p:txBody>
          <a:bodyPr>
            <a:normAutofit/>
          </a:bodyPr>
          <a:lstStyle/>
          <a:p>
            <a:pPr marL="0" indent="0">
              <a:buNone/>
            </a:pPr>
            <a:r>
              <a:rPr lang="en-US" sz="2800" dirty="0"/>
              <a:t>Each year, report publicly on progress and challenges</a:t>
            </a:r>
          </a:p>
        </p:txBody>
      </p:sp>
    </p:spTree>
    <p:extLst>
      <p:ext uri="{BB962C8B-B14F-4D97-AF65-F5344CB8AC3E}">
        <p14:creationId xmlns:p14="http://schemas.microsoft.com/office/powerpoint/2010/main" val="4842568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4B509E-4223-8342-A871-C3D22D0FD8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C2141C1-56C0-FF45-AECD-1C7B6270C2A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xmlns="" id="{B8EE961D-6192-6645-B71C-AF0EB9A6FE79}"/>
              </a:ext>
            </a:extLst>
          </p:cNvPr>
          <p:cNvPicPr>
            <a:picLocks noChangeAspect="1"/>
          </p:cNvPicPr>
          <p:nvPr/>
        </p:nvPicPr>
        <p:blipFill>
          <a:blip r:embed="rId3"/>
          <a:stretch>
            <a:fillRect/>
          </a:stretch>
        </p:blipFill>
        <p:spPr>
          <a:xfrm>
            <a:off x="0" y="0"/>
            <a:ext cx="12188825" cy="4757460"/>
          </a:xfrm>
          <a:prstGeom prst="rect">
            <a:avLst/>
          </a:prstGeom>
        </p:spPr>
      </p:pic>
    </p:spTree>
    <p:extLst>
      <p:ext uri="{BB962C8B-B14F-4D97-AF65-F5344CB8AC3E}">
        <p14:creationId xmlns:p14="http://schemas.microsoft.com/office/powerpoint/2010/main" val="17476471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4" y="4800600"/>
            <a:ext cx="10969943" cy="1143000"/>
          </a:xfrm>
        </p:spPr>
        <p:txBody>
          <a:bodyPr>
            <a:normAutofit/>
          </a:bodyPr>
          <a:lstStyle/>
          <a:p>
            <a:r>
              <a:rPr lang="en-US" sz="2800" dirty="0" smtClean="0">
                <a:solidFill>
                  <a:srgbClr val="006600"/>
                </a:solidFill>
              </a:rPr>
              <a:t>For recordings and slides visit: </a:t>
            </a:r>
            <a:r>
              <a:rPr lang="en-US" sz="2800" dirty="0" smtClean="0">
                <a:hlinkClick r:id="rId3"/>
              </a:rPr>
              <a:t>https://www.bizngo.org/resources/entry/charting-a-path</a:t>
            </a:r>
            <a:endParaRPr lang="en-US" sz="2800" dirty="0">
              <a:solidFill>
                <a:srgbClr val="000066"/>
              </a:solidFill>
            </a:endParaRPr>
          </a:p>
        </p:txBody>
      </p:sp>
      <p:sp>
        <p:nvSpPr>
          <p:cNvPr id="4" name="Slide Number Placeholder 3"/>
          <p:cNvSpPr>
            <a:spLocks noGrp="1"/>
          </p:cNvSpPr>
          <p:nvPr>
            <p:ph type="sldNum" sz="quarter" idx="12"/>
          </p:nvPr>
        </p:nvSpPr>
        <p:spPr/>
        <p:txBody>
          <a:bodyPr/>
          <a:lstStyle/>
          <a:p>
            <a:fld id="{58EE82A9-491E-4CAD-BE88-C547924B782D}" type="slidenum">
              <a:rPr lang="en-US" smtClean="0">
                <a:solidFill>
                  <a:prstClr val="black">
                    <a:tint val="75000"/>
                  </a:prstClr>
                </a:solidFill>
              </a:rPr>
              <a:pPr/>
              <a:t>28</a:t>
            </a:fld>
            <a:endParaRPr lang="en-US" dirty="0">
              <a:solidFill>
                <a:prstClr val="black">
                  <a:tint val="75000"/>
                </a:prstClr>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1004"/>
            <a:ext cx="12127664" cy="3681611"/>
          </a:xfrm>
          <a:prstGeom prst="rect">
            <a:avLst/>
          </a:prstGeom>
        </p:spPr>
      </p:pic>
    </p:spTree>
    <p:extLst>
      <p:ext uri="{BB962C8B-B14F-4D97-AF65-F5344CB8AC3E}">
        <p14:creationId xmlns:p14="http://schemas.microsoft.com/office/powerpoint/2010/main" val="25814946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D26EA377-59BD-4C9C-9D94-EE8416EE4C79}"/>
    </a:ext>
  </a:extLst>
</a:theme>
</file>

<file path=ppt/theme/theme3.xml><?xml version="1.0" encoding="utf-8"?>
<a:theme xmlns:a="http://schemas.openxmlformats.org/drawingml/2006/main" name="1_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D26EA377-59BD-4C9C-9D94-EE8416EE4C79}"/>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6391</TotalTime>
  <Words>1339</Words>
  <Application>Microsoft Office PowerPoint</Application>
  <PresentationFormat>Custom</PresentationFormat>
  <Paragraphs>223</Paragraphs>
  <Slides>28</Slides>
  <Notes>22</Notes>
  <HiddenSlides>0</HiddenSlides>
  <MMClips>0</MMClips>
  <ScaleCrop>false</ScaleCrop>
  <HeadingPairs>
    <vt:vector size="4" baseType="variant">
      <vt:variant>
        <vt:lpstr>Theme</vt:lpstr>
      </vt:variant>
      <vt:variant>
        <vt:i4>4</vt:i4>
      </vt:variant>
      <vt:variant>
        <vt:lpstr>Slide Titles</vt:lpstr>
      </vt:variant>
      <vt:variant>
        <vt:i4>28</vt:i4>
      </vt:variant>
    </vt:vector>
  </HeadingPairs>
  <TitlesOfParts>
    <vt:vector size="32" baseType="lpstr">
      <vt:lpstr>Office Theme</vt:lpstr>
      <vt:lpstr>Retrospect</vt:lpstr>
      <vt:lpstr>1_Retrospect</vt:lpstr>
      <vt:lpstr>1_Office Theme</vt:lpstr>
      <vt:lpstr>PowerPoint Presentation</vt:lpstr>
      <vt:lpstr>PowerPoint Presentation</vt:lpstr>
      <vt:lpstr>PowerPoint Presentation</vt:lpstr>
      <vt:lpstr>Zoom Logistics: Q&amp;A &amp; Chat</vt:lpstr>
      <vt:lpstr>PowerPoint Presentation</vt:lpstr>
      <vt:lpstr>PFAS Test Methods</vt:lpstr>
      <vt:lpstr>PFAS Testing: Two Categories</vt:lpstr>
      <vt:lpstr>Total Fluorine Testing</vt:lpstr>
      <vt:lpstr>Targeted Testing</vt:lpstr>
      <vt:lpstr>PowerPoint Presentation</vt:lpstr>
      <vt:lpstr>Other Considerations</vt:lpstr>
      <vt:lpstr>GreenScreen Certified™ for Firefighting Foam</vt:lpstr>
      <vt:lpstr>The story of selecting PFAS testing …</vt:lpstr>
      <vt:lpstr>Total Organic Fluorine for Firefighting Foam</vt:lpstr>
      <vt:lpstr>The story of selecting PFAS testing …</vt:lpstr>
      <vt:lpstr>Thank you!</vt:lpstr>
      <vt:lpstr>When to Test:  Guidance for Retailers and Restaurants</vt:lpstr>
      <vt:lpstr>PowerPoint Presentation</vt:lpstr>
      <vt:lpstr>Retailers in the Lead</vt:lpstr>
      <vt:lpstr>Step 1: Strong Policy</vt:lpstr>
      <vt:lpstr>Priorities for Addressing PFAS</vt:lpstr>
      <vt:lpstr>Step 2: Get Info From Suppliers</vt:lpstr>
      <vt:lpstr>Step 3: Verification Testing</vt:lpstr>
      <vt:lpstr>Step 4: Review Total F Results</vt:lpstr>
      <vt:lpstr>Step 5: Safe Substitution</vt:lpstr>
      <vt:lpstr>PowerPoint Presentation</vt:lpstr>
      <vt:lpstr>PowerPoint Presentation</vt:lpstr>
      <vt:lpstr>For recordings and slides visit: https://www.bizngo.org/resources/entry/charting-a-path</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an RSL</dc:title>
  <dc:creator>Shari Franjevic</dc:creator>
  <cp:lastModifiedBy>Mark Rossi</cp:lastModifiedBy>
  <cp:revision>365</cp:revision>
  <cp:lastPrinted>2018-06-27T14:57:23Z</cp:lastPrinted>
  <dcterms:created xsi:type="dcterms:W3CDTF">2018-05-01T00:09:16Z</dcterms:created>
  <dcterms:modified xsi:type="dcterms:W3CDTF">2020-09-01T17:39:41Z</dcterms:modified>
</cp:coreProperties>
</file>